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385" r:id="rId3"/>
    <p:sldId id="404" r:id="rId4"/>
    <p:sldId id="401" r:id="rId5"/>
    <p:sldId id="402" r:id="rId6"/>
    <p:sldId id="270" r:id="rId7"/>
    <p:sldId id="410" r:id="rId8"/>
    <p:sldId id="411" r:id="rId9"/>
    <p:sldId id="413" r:id="rId10"/>
    <p:sldId id="412" r:id="rId11"/>
    <p:sldId id="306" r:id="rId12"/>
    <p:sldId id="418" r:id="rId13"/>
    <p:sldId id="426" r:id="rId14"/>
    <p:sldId id="427" r:id="rId15"/>
    <p:sldId id="428" r:id="rId16"/>
    <p:sldId id="378" r:id="rId17"/>
    <p:sldId id="377" r:id="rId18"/>
    <p:sldId id="414" r:id="rId19"/>
    <p:sldId id="415" r:id="rId20"/>
    <p:sldId id="417" r:id="rId21"/>
    <p:sldId id="416" r:id="rId22"/>
    <p:sldId id="405" r:id="rId23"/>
    <p:sldId id="279" r:id="rId24"/>
    <p:sldId id="285" r:id="rId25"/>
    <p:sldId id="301" r:id="rId26"/>
    <p:sldId id="419" r:id="rId27"/>
    <p:sldId id="420" r:id="rId28"/>
    <p:sldId id="396" r:id="rId29"/>
    <p:sldId id="421" r:id="rId30"/>
    <p:sldId id="406" r:id="rId31"/>
    <p:sldId id="422" r:id="rId32"/>
    <p:sldId id="430" r:id="rId33"/>
    <p:sldId id="423" r:id="rId34"/>
    <p:sldId id="407" r:id="rId35"/>
    <p:sldId id="408" r:id="rId36"/>
    <p:sldId id="429" r:id="rId37"/>
    <p:sldId id="261" r:id="rId38"/>
    <p:sldId id="425" r:id="rId39"/>
    <p:sldId id="409" r:id="rId40"/>
    <p:sldId id="399" r:id="rId41"/>
    <p:sldId id="307" r:id="rId42"/>
    <p:sldId id="346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FF"/>
    <a:srgbClr val="9BE1FF"/>
    <a:srgbClr val="DC6140"/>
    <a:srgbClr val="016FFF"/>
    <a:srgbClr val="001E60"/>
    <a:srgbClr val="0D353F"/>
    <a:srgbClr val="1D768B"/>
    <a:srgbClr val="2BB0CF"/>
    <a:srgbClr val="0170BB"/>
    <a:srgbClr val="A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1" autoAdjust="0"/>
    <p:restoredTop sz="79633" autoAdjust="0"/>
  </p:normalViewPr>
  <p:slideViewPr>
    <p:cSldViewPr snapToGrid="0">
      <p:cViewPr varScale="1">
        <p:scale>
          <a:sx n="84" d="100"/>
          <a:sy n="84" d="100"/>
        </p:scale>
        <p:origin x="72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0244AC-0AF7-2C47-916C-DD2D2ADD3F3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9ED1FDA-1FB3-F842-B704-D37CCE1C1061}">
      <dgm:prSet phldrT="[文本]" custT="1"/>
      <dgm:spPr/>
      <dgm:t>
        <a:bodyPr/>
        <a:lstStyle/>
        <a:p>
          <a:r>
            <a:rPr lang="zh-CN" altLang="en-US" sz="2000" dirty="0"/>
            <a:t>人脸检测</a:t>
          </a:r>
        </a:p>
      </dgm:t>
    </dgm:pt>
    <dgm:pt modelId="{6C090438-2157-A74C-A611-5DFD7900BAB6}" type="parTrans" cxnId="{523111EA-3D56-6B41-B10E-582A693D524B}">
      <dgm:prSet/>
      <dgm:spPr/>
      <dgm:t>
        <a:bodyPr/>
        <a:lstStyle/>
        <a:p>
          <a:endParaRPr lang="zh-CN" altLang="en-US"/>
        </a:p>
      </dgm:t>
    </dgm:pt>
    <dgm:pt modelId="{3F6D1C2B-6333-A646-BA8A-8AB48BF6E5F9}" type="sibTrans" cxnId="{523111EA-3D56-6B41-B10E-582A693D524B}">
      <dgm:prSet/>
      <dgm:spPr/>
      <dgm:t>
        <a:bodyPr/>
        <a:lstStyle/>
        <a:p>
          <a:endParaRPr lang="zh-CN" altLang="en-US"/>
        </a:p>
      </dgm:t>
    </dgm:pt>
    <dgm:pt modelId="{8349F7CE-54DA-1143-AAF9-A1C4A4A6BF70}">
      <dgm:prSet phldrT="[文本]" custT="1"/>
      <dgm:spPr/>
      <dgm:t>
        <a:bodyPr/>
        <a:lstStyle/>
        <a:p>
          <a:r>
            <a:rPr lang="zh-CN" altLang="en-US" sz="2000" dirty="0"/>
            <a:t>人脸对齐</a:t>
          </a:r>
        </a:p>
      </dgm:t>
    </dgm:pt>
    <dgm:pt modelId="{14A4DC49-F201-BC41-B2CE-19C185A10D68}" type="parTrans" cxnId="{13D6C7CA-0523-B44A-B9BA-31E31BD784E7}">
      <dgm:prSet/>
      <dgm:spPr/>
      <dgm:t>
        <a:bodyPr/>
        <a:lstStyle/>
        <a:p>
          <a:endParaRPr lang="zh-CN" altLang="en-US"/>
        </a:p>
      </dgm:t>
    </dgm:pt>
    <dgm:pt modelId="{0E2FC0B5-967C-5C42-9720-87EC7EA898D1}" type="sibTrans" cxnId="{13D6C7CA-0523-B44A-B9BA-31E31BD784E7}">
      <dgm:prSet/>
      <dgm:spPr/>
      <dgm:t>
        <a:bodyPr/>
        <a:lstStyle/>
        <a:p>
          <a:endParaRPr lang="zh-CN" altLang="en-US"/>
        </a:p>
      </dgm:t>
    </dgm:pt>
    <dgm:pt modelId="{2DFE79C2-9B9D-9442-A38B-27566D9EE6CA}">
      <dgm:prSet phldrT="[文本]" custT="1"/>
      <dgm:spPr/>
      <dgm:t>
        <a:bodyPr/>
        <a:lstStyle/>
        <a:p>
          <a:r>
            <a:rPr lang="zh-CN" altLang="en-US" sz="2000" dirty="0"/>
            <a:t>特征提取</a:t>
          </a:r>
        </a:p>
      </dgm:t>
    </dgm:pt>
    <dgm:pt modelId="{B119E152-31F0-8C4A-B053-BB20BEEA4F05}" type="parTrans" cxnId="{4DFE58D8-34FF-DD46-88AD-9CBA618CCACE}">
      <dgm:prSet/>
      <dgm:spPr/>
      <dgm:t>
        <a:bodyPr/>
        <a:lstStyle/>
        <a:p>
          <a:endParaRPr lang="zh-CN" altLang="en-US"/>
        </a:p>
      </dgm:t>
    </dgm:pt>
    <dgm:pt modelId="{C00903EF-9FF2-EB4C-A522-6CB235674AD2}" type="sibTrans" cxnId="{4DFE58D8-34FF-DD46-88AD-9CBA618CCACE}">
      <dgm:prSet/>
      <dgm:spPr/>
      <dgm:t>
        <a:bodyPr/>
        <a:lstStyle/>
        <a:p>
          <a:endParaRPr lang="zh-CN" altLang="en-US"/>
        </a:p>
      </dgm:t>
    </dgm:pt>
    <dgm:pt modelId="{FD386737-80BB-8D4D-A9FF-D84A6EA8D1F9}">
      <dgm:prSet custT="1"/>
      <dgm:spPr/>
      <dgm:t>
        <a:bodyPr/>
        <a:lstStyle/>
        <a:p>
          <a:r>
            <a:rPr lang="zh-CN" altLang="en-US" sz="2000" dirty="0"/>
            <a:t>特征比对</a:t>
          </a:r>
        </a:p>
      </dgm:t>
    </dgm:pt>
    <dgm:pt modelId="{41EEFB5B-ABAC-B048-897F-FFDCB503007D}" type="parTrans" cxnId="{43231AC1-F381-D44A-8E15-78EFE1F20ACC}">
      <dgm:prSet/>
      <dgm:spPr/>
      <dgm:t>
        <a:bodyPr/>
        <a:lstStyle/>
        <a:p>
          <a:endParaRPr lang="zh-CN" altLang="en-US"/>
        </a:p>
      </dgm:t>
    </dgm:pt>
    <dgm:pt modelId="{2F3C8A83-7249-9C43-83BA-476813305F63}" type="sibTrans" cxnId="{43231AC1-F381-D44A-8E15-78EFE1F20ACC}">
      <dgm:prSet/>
      <dgm:spPr/>
      <dgm:t>
        <a:bodyPr/>
        <a:lstStyle/>
        <a:p>
          <a:endParaRPr lang="zh-CN" altLang="en-US"/>
        </a:p>
      </dgm:t>
    </dgm:pt>
    <dgm:pt modelId="{A2E4D2AD-E6DB-F349-8A39-E25CFA50495E}" type="pres">
      <dgm:prSet presAssocID="{690244AC-0AF7-2C47-916C-DD2D2ADD3F36}" presName="Name0" presStyleCnt="0">
        <dgm:presLayoutVars>
          <dgm:dir/>
          <dgm:resizeHandles val="exact"/>
        </dgm:presLayoutVars>
      </dgm:prSet>
      <dgm:spPr/>
    </dgm:pt>
    <dgm:pt modelId="{FE1B4993-8606-004D-BBEC-428DEBF0DF69}" type="pres">
      <dgm:prSet presAssocID="{99ED1FDA-1FB3-F842-B704-D37CCE1C1061}" presName="node" presStyleLbl="node1" presStyleIdx="0" presStyleCnt="4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88894B05-CEEB-3C4F-9526-21E22128FB57}" type="pres">
      <dgm:prSet presAssocID="{3F6D1C2B-6333-A646-BA8A-8AB48BF6E5F9}" presName="sibTrans" presStyleLbl="sibTrans2D1" presStyleIdx="0" presStyleCnt="3"/>
      <dgm:spPr/>
    </dgm:pt>
    <dgm:pt modelId="{8D794326-4781-2748-A3CC-C303E2747764}" type="pres">
      <dgm:prSet presAssocID="{3F6D1C2B-6333-A646-BA8A-8AB48BF6E5F9}" presName="connectorText" presStyleLbl="sibTrans2D1" presStyleIdx="0" presStyleCnt="3"/>
      <dgm:spPr/>
    </dgm:pt>
    <dgm:pt modelId="{949B2E35-4A58-8C4A-B01A-498754C09537}" type="pres">
      <dgm:prSet presAssocID="{8349F7CE-54DA-1143-AAF9-A1C4A4A6BF70}" presName="node" presStyleLbl="node1" presStyleIdx="1" presStyleCnt="4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7AB03827-B93A-8D41-9E3A-F328292D2BD9}" type="pres">
      <dgm:prSet presAssocID="{0E2FC0B5-967C-5C42-9720-87EC7EA898D1}" presName="sibTrans" presStyleLbl="sibTrans2D1" presStyleIdx="1" presStyleCnt="3"/>
      <dgm:spPr/>
    </dgm:pt>
    <dgm:pt modelId="{01FB71EC-9DA4-2E4A-87A5-455A38AA3EBB}" type="pres">
      <dgm:prSet presAssocID="{0E2FC0B5-967C-5C42-9720-87EC7EA898D1}" presName="connectorText" presStyleLbl="sibTrans2D1" presStyleIdx="1" presStyleCnt="3"/>
      <dgm:spPr/>
    </dgm:pt>
    <dgm:pt modelId="{DFC6F735-9AF6-154E-9485-77147643EE17}" type="pres">
      <dgm:prSet presAssocID="{2DFE79C2-9B9D-9442-A38B-27566D9EE6CA}" presName="node" presStyleLbl="node1" presStyleIdx="2" presStyleCnt="4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96B4AABA-48A0-9346-BBE6-6F42119F2B0D}" type="pres">
      <dgm:prSet presAssocID="{C00903EF-9FF2-EB4C-A522-6CB235674AD2}" presName="sibTrans" presStyleLbl="sibTrans2D1" presStyleIdx="2" presStyleCnt="3"/>
      <dgm:spPr/>
    </dgm:pt>
    <dgm:pt modelId="{EC0E5B6E-2A4E-9E47-949C-7C6DC5784AE7}" type="pres">
      <dgm:prSet presAssocID="{C00903EF-9FF2-EB4C-A522-6CB235674AD2}" presName="connectorText" presStyleLbl="sibTrans2D1" presStyleIdx="2" presStyleCnt="3"/>
      <dgm:spPr/>
    </dgm:pt>
    <dgm:pt modelId="{CDED145C-8AB3-4240-83AC-4F9F2653A8C1}" type="pres">
      <dgm:prSet presAssocID="{FD386737-80BB-8D4D-A9FF-D84A6EA8D1F9}" presName="node" presStyleLbl="node1" presStyleIdx="3" presStyleCnt="4">
        <dgm:presLayoutVars>
          <dgm:bulletEnabled val="1"/>
        </dgm:presLayoutVars>
      </dgm:prSet>
      <dgm:spPr>
        <a:prstGeom prst="flowChartTerminator">
          <a:avLst/>
        </a:prstGeom>
      </dgm:spPr>
    </dgm:pt>
  </dgm:ptLst>
  <dgm:cxnLst>
    <dgm:cxn modelId="{170FC317-66C2-E143-A61B-E932BA9AE4DA}" type="presOf" srcId="{FD386737-80BB-8D4D-A9FF-D84A6EA8D1F9}" destId="{CDED145C-8AB3-4240-83AC-4F9F2653A8C1}" srcOrd="0" destOrd="0" presId="urn:microsoft.com/office/officeart/2005/8/layout/process1"/>
    <dgm:cxn modelId="{60B7F337-0B42-794C-B262-DA66752E283C}" type="presOf" srcId="{0E2FC0B5-967C-5C42-9720-87EC7EA898D1}" destId="{7AB03827-B93A-8D41-9E3A-F328292D2BD9}" srcOrd="0" destOrd="0" presId="urn:microsoft.com/office/officeart/2005/8/layout/process1"/>
    <dgm:cxn modelId="{CD2DA638-A732-B94A-9F43-D8B8232B9FD0}" type="presOf" srcId="{99ED1FDA-1FB3-F842-B704-D37CCE1C1061}" destId="{FE1B4993-8606-004D-BBEC-428DEBF0DF69}" srcOrd="0" destOrd="0" presId="urn:microsoft.com/office/officeart/2005/8/layout/process1"/>
    <dgm:cxn modelId="{9A85ED3E-3E55-3948-9936-E4FEB6D1C3D2}" type="presOf" srcId="{2DFE79C2-9B9D-9442-A38B-27566D9EE6CA}" destId="{DFC6F735-9AF6-154E-9485-77147643EE17}" srcOrd="0" destOrd="0" presId="urn:microsoft.com/office/officeart/2005/8/layout/process1"/>
    <dgm:cxn modelId="{36D1D441-BE8B-0A43-B048-54B8417983A0}" type="presOf" srcId="{0E2FC0B5-967C-5C42-9720-87EC7EA898D1}" destId="{01FB71EC-9DA4-2E4A-87A5-455A38AA3EBB}" srcOrd="1" destOrd="0" presId="urn:microsoft.com/office/officeart/2005/8/layout/process1"/>
    <dgm:cxn modelId="{87CC9758-FE7D-2941-9928-D8E235A7A583}" type="presOf" srcId="{C00903EF-9FF2-EB4C-A522-6CB235674AD2}" destId="{EC0E5B6E-2A4E-9E47-949C-7C6DC5784AE7}" srcOrd="1" destOrd="0" presId="urn:microsoft.com/office/officeart/2005/8/layout/process1"/>
    <dgm:cxn modelId="{9F87A559-7139-654A-87B1-114F17322DCE}" type="presOf" srcId="{3F6D1C2B-6333-A646-BA8A-8AB48BF6E5F9}" destId="{8D794326-4781-2748-A3CC-C303E2747764}" srcOrd="1" destOrd="0" presId="urn:microsoft.com/office/officeart/2005/8/layout/process1"/>
    <dgm:cxn modelId="{6D9DE17B-D0DD-C944-9612-6A7A28952840}" type="presOf" srcId="{690244AC-0AF7-2C47-916C-DD2D2ADD3F36}" destId="{A2E4D2AD-E6DB-F349-8A39-E25CFA50495E}" srcOrd="0" destOrd="0" presId="urn:microsoft.com/office/officeart/2005/8/layout/process1"/>
    <dgm:cxn modelId="{8045288E-94DF-D540-8A05-AEDD948B8C5A}" type="presOf" srcId="{C00903EF-9FF2-EB4C-A522-6CB235674AD2}" destId="{96B4AABA-48A0-9346-BBE6-6F42119F2B0D}" srcOrd="0" destOrd="0" presId="urn:microsoft.com/office/officeart/2005/8/layout/process1"/>
    <dgm:cxn modelId="{3FAB4F93-3A3A-C141-97DE-12A9FDCA08E2}" type="presOf" srcId="{8349F7CE-54DA-1143-AAF9-A1C4A4A6BF70}" destId="{949B2E35-4A58-8C4A-B01A-498754C09537}" srcOrd="0" destOrd="0" presId="urn:microsoft.com/office/officeart/2005/8/layout/process1"/>
    <dgm:cxn modelId="{87E16E96-D803-1942-BAA7-5D0F3198B5BC}" type="presOf" srcId="{3F6D1C2B-6333-A646-BA8A-8AB48BF6E5F9}" destId="{88894B05-CEEB-3C4F-9526-21E22128FB57}" srcOrd="0" destOrd="0" presId="urn:microsoft.com/office/officeart/2005/8/layout/process1"/>
    <dgm:cxn modelId="{43231AC1-F381-D44A-8E15-78EFE1F20ACC}" srcId="{690244AC-0AF7-2C47-916C-DD2D2ADD3F36}" destId="{FD386737-80BB-8D4D-A9FF-D84A6EA8D1F9}" srcOrd="3" destOrd="0" parTransId="{41EEFB5B-ABAC-B048-897F-FFDCB503007D}" sibTransId="{2F3C8A83-7249-9C43-83BA-476813305F63}"/>
    <dgm:cxn modelId="{13D6C7CA-0523-B44A-B9BA-31E31BD784E7}" srcId="{690244AC-0AF7-2C47-916C-DD2D2ADD3F36}" destId="{8349F7CE-54DA-1143-AAF9-A1C4A4A6BF70}" srcOrd="1" destOrd="0" parTransId="{14A4DC49-F201-BC41-B2CE-19C185A10D68}" sibTransId="{0E2FC0B5-967C-5C42-9720-87EC7EA898D1}"/>
    <dgm:cxn modelId="{4DFE58D8-34FF-DD46-88AD-9CBA618CCACE}" srcId="{690244AC-0AF7-2C47-916C-DD2D2ADD3F36}" destId="{2DFE79C2-9B9D-9442-A38B-27566D9EE6CA}" srcOrd="2" destOrd="0" parTransId="{B119E152-31F0-8C4A-B053-BB20BEEA4F05}" sibTransId="{C00903EF-9FF2-EB4C-A522-6CB235674AD2}"/>
    <dgm:cxn modelId="{523111EA-3D56-6B41-B10E-582A693D524B}" srcId="{690244AC-0AF7-2C47-916C-DD2D2ADD3F36}" destId="{99ED1FDA-1FB3-F842-B704-D37CCE1C1061}" srcOrd="0" destOrd="0" parTransId="{6C090438-2157-A74C-A611-5DFD7900BAB6}" sibTransId="{3F6D1C2B-6333-A646-BA8A-8AB48BF6E5F9}"/>
    <dgm:cxn modelId="{67246973-325E-DA45-A69C-0CCE7E39E806}" type="presParOf" srcId="{A2E4D2AD-E6DB-F349-8A39-E25CFA50495E}" destId="{FE1B4993-8606-004D-BBEC-428DEBF0DF69}" srcOrd="0" destOrd="0" presId="urn:microsoft.com/office/officeart/2005/8/layout/process1"/>
    <dgm:cxn modelId="{7436F71C-AC09-614B-8A52-B2FC8470511C}" type="presParOf" srcId="{A2E4D2AD-E6DB-F349-8A39-E25CFA50495E}" destId="{88894B05-CEEB-3C4F-9526-21E22128FB57}" srcOrd="1" destOrd="0" presId="urn:microsoft.com/office/officeart/2005/8/layout/process1"/>
    <dgm:cxn modelId="{1357A45B-65AA-C947-A974-562318BCE604}" type="presParOf" srcId="{88894B05-CEEB-3C4F-9526-21E22128FB57}" destId="{8D794326-4781-2748-A3CC-C303E2747764}" srcOrd="0" destOrd="0" presId="urn:microsoft.com/office/officeart/2005/8/layout/process1"/>
    <dgm:cxn modelId="{73A10E5F-685D-7143-96CB-59B6C890E3B9}" type="presParOf" srcId="{A2E4D2AD-E6DB-F349-8A39-E25CFA50495E}" destId="{949B2E35-4A58-8C4A-B01A-498754C09537}" srcOrd="2" destOrd="0" presId="urn:microsoft.com/office/officeart/2005/8/layout/process1"/>
    <dgm:cxn modelId="{AAFADD80-E421-974A-8B0F-321948F7057B}" type="presParOf" srcId="{A2E4D2AD-E6DB-F349-8A39-E25CFA50495E}" destId="{7AB03827-B93A-8D41-9E3A-F328292D2BD9}" srcOrd="3" destOrd="0" presId="urn:microsoft.com/office/officeart/2005/8/layout/process1"/>
    <dgm:cxn modelId="{0490280B-704C-0647-9AE4-F2E4BEEF0E09}" type="presParOf" srcId="{7AB03827-B93A-8D41-9E3A-F328292D2BD9}" destId="{01FB71EC-9DA4-2E4A-87A5-455A38AA3EBB}" srcOrd="0" destOrd="0" presId="urn:microsoft.com/office/officeart/2005/8/layout/process1"/>
    <dgm:cxn modelId="{E0C0EBA3-C192-3247-9B35-BD6F9A9796F9}" type="presParOf" srcId="{A2E4D2AD-E6DB-F349-8A39-E25CFA50495E}" destId="{DFC6F735-9AF6-154E-9485-77147643EE17}" srcOrd="4" destOrd="0" presId="urn:microsoft.com/office/officeart/2005/8/layout/process1"/>
    <dgm:cxn modelId="{3BD20265-8F38-F348-BDDA-1F3D2F28C27D}" type="presParOf" srcId="{A2E4D2AD-E6DB-F349-8A39-E25CFA50495E}" destId="{96B4AABA-48A0-9346-BBE6-6F42119F2B0D}" srcOrd="5" destOrd="0" presId="urn:microsoft.com/office/officeart/2005/8/layout/process1"/>
    <dgm:cxn modelId="{2D310132-BD4A-E542-8215-56E58D3BB3C2}" type="presParOf" srcId="{96B4AABA-48A0-9346-BBE6-6F42119F2B0D}" destId="{EC0E5B6E-2A4E-9E47-949C-7C6DC5784AE7}" srcOrd="0" destOrd="0" presId="urn:microsoft.com/office/officeart/2005/8/layout/process1"/>
    <dgm:cxn modelId="{544977EF-3C68-EA4F-8496-F0239FEF7EF2}" type="presParOf" srcId="{A2E4D2AD-E6DB-F349-8A39-E25CFA50495E}" destId="{CDED145C-8AB3-4240-83AC-4F9F2653A8C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4993-8606-004D-BBEC-428DEBF0DF69}">
      <dsp:nvSpPr>
        <dsp:cNvPr id="0" name=""/>
        <dsp:cNvSpPr/>
      </dsp:nvSpPr>
      <dsp:spPr>
        <a:xfrm>
          <a:off x="4133" y="1711071"/>
          <a:ext cx="1807340" cy="1084404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人脸检测</a:t>
          </a:r>
        </a:p>
      </dsp:txBody>
      <dsp:txXfrm>
        <a:off x="89312" y="1869866"/>
        <a:ext cx="1636982" cy="766814"/>
      </dsp:txXfrm>
    </dsp:sp>
    <dsp:sp modelId="{88894B05-CEEB-3C4F-9526-21E22128FB57}">
      <dsp:nvSpPr>
        <dsp:cNvPr id="0" name=""/>
        <dsp:cNvSpPr/>
      </dsp:nvSpPr>
      <dsp:spPr>
        <a:xfrm>
          <a:off x="1992207" y="2029163"/>
          <a:ext cx="383156" cy="448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992207" y="2118807"/>
        <a:ext cx="268209" cy="268932"/>
      </dsp:txXfrm>
    </dsp:sp>
    <dsp:sp modelId="{949B2E35-4A58-8C4A-B01A-498754C09537}">
      <dsp:nvSpPr>
        <dsp:cNvPr id="0" name=""/>
        <dsp:cNvSpPr/>
      </dsp:nvSpPr>
      <dsp:spPr>
        <a:xfrm>
          <a:off x="2534409" y="1711071"/>
          <a:ext cx="1807340" cy="1084404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人脸对齐</a:t>
          </a:r>
        </a:p>
      </dsp:txBody>
      <dsp:txXfrm>
        <a:off x="2619588" y="1869866"/>
        <a:ext cx="1636982" cy="766814"/>
      </dsp:txXfrm>
    </dsp:sp>
    <dsp:sp modelId="{7AB03827-B93A-8D41-9E3A-F328292D2BD9}">
      <dsp:nvSpPr>
        <dsp:cNvPr id="0" name=""/>
        <dsp:cNvSpPr/>
      </dsp:nvSpPr>
      <dsp:spPr>
        <a:xfrm>
          <a:off x="4522483" y="2029163"/>
          <a:ext cx="383156" cy="448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4522483" y="2118807"/>
        <a:ext cx="268209" cy="268932"/>
      </dsp:txXfrm>
    </dsp:sp>
    <dsp:sp modelId="{DFC6F735-9AF6-154E-9485-77147643EE17}">
      <dsp:nvSpPr>
        <dsp:cNvPr id="0" name=""/>
        <dsp:cNvSpPr/>
      </dsp:nvSpPr>
      <dsp:spPr>
        <a:xfrm>
          <a:off x="5064686" y="1711071"/>
          <a:ext cx="1807340" cy="1084404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特征提取</a:t>
          </a:r>
        </a:p>
      </dsp:txBody>
      <dsp:txXfrm>
        <a:off x="5149865" y="1869866"/>
        <a:ext cx="1636982" cy="766814"/>
      </dsp:txXfrm>
    </dsp:sp>
    <dsp:sp modelId="{96B4AABA-48A0-9346-BBE6-6F42119F2B0D}">
      <dsp:nvSpPr>
        <dsp:cNvPr id="0" name=""/>
        <dsp:cNvSpPr/>
      </dsp:nvSpPr>
      <dsp:spPr>
        <a:xfrm>
          <a:off x="7052760" y="2029163"/>
          <a:ext cx="383156" cy="448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052760" y="2118807"/>
        <a:ext cx="268209" cy="268932"/>
      </dsp:txXfrm>
    </dsp:sp>
    <dsp:sp modelId="{CDED145C-8AB3-4240-83AC-4F9F2653A8C1}">
      <dsp:nvSpPr>
        <dsp:cNvPr id="0" name=""/>
        <dsp:cNvSpPr/>
      </dsp:nvSpPr>
      <dsp:spPr>
        <a:xfrm>
          <a:off x="7594962" y="1711071"/>
          <a:ext cx="1807340" cy="1084404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特征比对</a:t>
          </a:r>
        </a:p>
      </dsp:txBody>
      <dsp:txXfrm>
        <a:off x="7680141" y="1869866"/>
        <a:ext cx="1636982" cy="766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4/08/%E5%9B%BE%E7%81%B5%E6%B5%8B%E8%AF%95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news.sciencenet.cn/htmlnews/2008/10/212012.htm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5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85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45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35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21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https://www.microsoft.com/en-us/research/wp-content/uploads/2014/08/%E5%9B%BE%E7%81%B5%E6%B5%8B%E8%AF%95.pdf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http://news.sciencenet.cn/htmlnews/2008/10/212012.html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55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166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013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数据泄露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9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AF757D6-BF47-4BFF-AA15-63106A346A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8728" t="-6782" r="3" b="-19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282699" y="4467282"/>
            <a:ext cx="6845301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282699" y="2699658"/>
            <a:ext cx="6845301" cy="1767624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82699" y="5218234"/>
            <a:ext cx="684530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82699" y="5514505"/>
            <a:ext cx="684530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84BC91C-17A3-4B6A-B6FD-0E8BFD9A3371}"/>
              </a:ext>
            </a:extLst>
          </p:cNvPr>
          <p:cNvGrpSpPr/>
          <p:nvPr userDrawn="1"/>
        </p:nvGrpSpPr>
        <p:grpSpPr>
          <a:xfrm>
            <a:off x="-9071" y="542168"/>
            <a:ext cx="3484859" cy="2162475"/>
            <a:chOff x="-9071" y="441107"/>
            <a:chExt cx="3484859" cy="2162475"/>
          </a:xfrm>
        </p:grpSpPr>
        <p:sp>
          <p:nvSpPr>
            <p:cNvPr id="7" name="六边形 6">
              <a:extLst>
                <a:ext uri="{FF2B5EF4-FFF2-40B4-BE49-F238E27FC236}">
                  <a16:creationId xmlns:a16="http://schemas.microsoft.com/office/drawing/2014/main" id="{BCCBBC59-0728-43B8-81A3-2EAEA6E2099F}"/>
                </a:ext>
              </a:extLst>
            </p:cNvPr>
            <p:cNvSpPr/>
            <p:nvPr userDrawn="1"/>
          </p:nvSpPr>
          <p:spPr>
            <a:xfrm rot="5400000">
              <a:off x="-92673" y="524709"/>
              <a:ext cx="1212234" cy="1045029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72265E79-AA32-4661-9BBE-95EB48142C2B}"/>
                </a:ext>
              </a:extLst>
            </p:cNvPr>
            <p:cNvSpPr/>
            <p:nvPr userDrawn="1"/>
          </p:nvSpPr>
          <p:spPr>
            <a:xfrm rot="5400000">
              <a:off x="943289" y="524710"/>
              <a:ext cx="1212234" cy="1045029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六边形 8">
              <a:extLst>
                <a:ext uri="{FF2B5EF4-FFF2-40B4-BE49-F238E27FC236}">
                  <a16:creationId xmlns:a16="http://schemas.microsoft.com/office/drawing/2014/main" id="{BF63D2F8-B626-4DC1-AD3B-06E2613AF52C}"/>
                </a:ext>
              </a:extLst>
            </p:cNvPr>
            <p:cNvSpPr/>
            <p:nvPr userDrawn="1"/>
          </p:nvSpPr>
          <p:spPr>
            <a:xfrm rot="5400000">
              <a:off x="429841" y="1474949"/>
              <a:ext cx="1212234" cy="1045029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E05E9B5C-D254-406C-97F2-114EE0B61E5C}"/>
                </a:ext>
              </a:extLst>
            </p:cNvPr>
            <p:cNvSpPr/>
            <p:nvPr userDrawn="1"/>
          </p:nvSpPr>
          <p:spPr>
            <a:xfrm rot="5400000">
              <a:off x="1465803" y="1474950"/>
              <a:ext cx="1212234" cy="1045029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六边形 10">
              <a:extLst>
                <a:ext uri="{FF2B5EF4-FFF2-40B4-BE49-F238E27FC236}">
                  <a16:creationId xmlns:a16="http://schemas.microsoft.com/office/drawing/2014/main" id="{80374C57-DFAC-4005-BF43-3CEA93B8219A}"/>
                </a:ext>
              </a:extLst>
            </p:cNvPr>
            <p:cNvSpPr/>
            <p:nvPr userDrawn="1"/>
          </p:nvSpPr>
          <p:spPr>
            <a:xfrm rot="5400000">
              <a:off x="2221900" y="775589"/>
              <a:ext cx="726927" cy="626661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六边形 13">
              <a:extLst>
                <a:ext uri="{FF2B5EF4-FFF2-40B4-BE49-F238E27FC236}">
                  <a16:creationId xmlns:a16="http://schemas.microsoft.com/office/drawing/2014/main" id="{F78C6E42-54F2-47A6-844E-9BC5C65079F3}"/>
                </a:ext>
              </a:extLst>
            </p:cNvPr>
            <p:cNvSpPr/>
            <p:nvPr userDrawn="1"/>
          </p:nvSpPr>
          <p:spPr>
            <a:xfrm rot="5400000">
              <a:off x="2682651" y="1381461"/>
              <a:ext cx="851888" cy="734386"/>
            </a:xfrm>
            <a:prstGeom prst="hexagon">
              <a:avLst/>
            </a:prstGeom>
            <a:noFill/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gradFill>
          <a:gsLst>
            <a:gs pos="0">
              <a:schemeClr val="bg1"/>
            </a:gs>
            <a:gs pos="100000">
              <a:schemeClr val="accent3">
                <a:lumMod val="20000"/>
                <a:lumOff val="8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E3FB2E2-E090-4000-A51A-7F006FEDE9E8}"/>
              </a:ext>
            </a:extLst>
          </p:cNvPr>
          <p:cNvGrpSpPr/>
          <p:nvPr userDrawn="1"/>
        </p:nvGrpSpPr>
        <p:grpSpPr>
          <a:xfrm>
            <a:off x="0" y="1475917"/>
            <a:ext cx="4522445" cy="3884245"/>
            <a:chOff x="-9071" y="441107"/>
            <a:chExt cx="3309226" cy="2842234"/>
          </a:xfrm>
          <a:blipFill dpi="0" rotWithShape="1">
            <a:blip r:embed="rId2">
              <a:alphaModFix amt="48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22000" t="-10000" b="-5000"/>
            </a:stretch>
          </a:blipFill>
        </p:grpSpPr>
        <p:sp>
          <p:nvSpPr>
            <p:cNvPr id="5" name="六边形 4">
              <a:extLst>
                <a:ext uri="{FF2B5EF4-FFF2-40B4-BE49-F238E27FC236}">
                  <a16:creationId xmlns:a16="http://schemas.microsoft.com/office/drawing/2014/main" id="{B044710A-6672-4E72-95E0-1D715FF853E8}"/>
                </a:ext>
              </a:extLst>
            </p:cNvPr>
            <p:cNvSpPr/>
            <p:nvPr userDrawn="1"/>
          </p:nvSpPr>
          <p:spPr>
            <a:xfrm rot="5400000">
              <a:off x="-92673" y="524709"/>
              <a:ext cx="1212234" cy="10450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>
              <a:extLst>
                <a:ext uri="{FF2B5EF4-FFF2-40B4-BE49-F238E27FC236}">
                  <a16:creationId xmlns:a16="http://schemas.microsoft.com/office/drawing/2014/main" id="{7C16ED60-AA61-4EF7-A18B-D345F3D75F6E}"/>
                </a:ext>
              </a:extLst>
            </p:cNvPr>
            <p:cNvSpPr/>
            <p:nvPr userDrawn="1"/>
          </p:nvSpPr>
          <p:spPr>
            <a:xfrm rot="5400000">
              <a:off x="1001766" y="524710"/>
              <a:ext cx="1212234" cy="10450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六边形 6">
              <a:extLst>
                <a:ext uri="{FF2B5EF4-FFF2-40B4-BE49-F238E27FC236}">
                  <a16:creationId xmlns:a16="http://schemas.microsoft.com/office/drawing/2014/main" id="{402B9FE8-D896-4EA3-9DC4-E1340223DFB9}"/>
                </a:ext>
              </a:extLst>
            </p:cNvPr>
            <p:cNvSpPr/>
            <p:nvPr userDrawn="1"/>
          </p:nvSpPr>
          <p:spPr>
            <a:xfrm rot="5400000">
              <a:off x="454623" y="1509631"/>
              <a:ext cx="1212234" cy="10450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EB299D9D-22FE-4972-9F0A-1CE900CF8B16}"/>
                </a:ext>
              </a:extLst>
            </p:cNvPr>
            <p:cNvSpPr/>
            <p:nvPr userDrawn="1"/>
          </p:nvSpPr>
          <p:spPr>
            <a:xfrm rot="5400000">
              <a:off x="1557323" y="1509632"/>
              <a:ext cx="1212234" cy="10450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F978BC23-74A3-4A4C-BBAC-D4169F966B8A}"/>
                </a:ext>
              </a:extLst>
            </p:cNvPr>
            <p:cNvSpPr/>
            <p:nvPr userDrawn="1"/>
          </p:nvSpPr>
          <p:spPr>
            <a:xfrm rot="5400000">
              <a:off x="2260011" y="2490204"/>
              <a:ext cx="851888" cy="73438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六边形 10">
              <a:extLst>
                <a:ext uri="{FF2B5EF4-FFF2-40B4-BE49-F238E27FC236}">
                  <a16:creationId xmlns:a16="http://schemas.microsoft.com/office/drawing/2014/main" id="{83790AF6-546A-442A-A01D-C5409728CA3D}"/>
                </a:ext>
              </a:extLst>
            </p:cNvPr>
            <p:cNvSpPr/>
            <p:nvPr userDrawn="1"/>
          </p:nvSpPr>
          <p:spPr>
            <a:xfrm rot="5400000">
              <a:off x="2690181" y="1921939"/>
              <a:ext cx="655158" cy="56479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841067" y="2912239"/>
            <a:ext cx="4679421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842183" y="3807589"/>
            <a:ext cx="4679421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2021/7/28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2021/7/28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4C515EA-582B-476D-A759-33CA8C2E51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8728" t="-6782" r="3" b="-19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423446" y="1130300"/>
            <a:ext cx="10095451" cy="281404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423446" y="4629076"/>
            <a:ext cx="1009545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3448" y="4332805"/>
            <a:ext cx="1009545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2021/7/28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e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sharing.ipynb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face/demo.ipynb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trace.ipynb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afecircle.trendmicro.com/post/118320/share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lab.cs.uchicago.edu/fawkes/#co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7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006929" y="3269673"/>
            <a:ext cx="6527471" cy="624339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AI Sharing</a:t>
            </a:r>
            <a:r>
              <a:rPr lang="zh-CN" altLang="en-US" sz="4000" dirty="0"/>
              <a:t> 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373611" y="4616076"/>
            <a:ext cx="2493353" cy="368300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Jim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Xie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81438" y="6327879"/>
            <a:ext cx="2906285" cy="296271"/>
          </a:xfrm>
        </p:spPr>
        <p:txBody>
          <a:bodyPr/>
          <a:lstStyle/>
          <a:p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2021/7/20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1CDCEC1-6C7D-2C4D-ABF5-E154AE3BEB27}"/>
              </a:ext>
            </a:extLst>
          </p:cNvPr>
          <p:cNvGrpSpPr/>
          <p:nvPr/>
        </p:nvGrpSpPr>
        <p:grpSpPr>
          <a:xfrm>
            <a:off x="10402934" y="310240"/>
            <a:ext cx="1451610" cy="979713"/>
            <a:chOff x="880821" y="1269344"/>
            <a:chExt cx="2509480" cy="175253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B10E46A-1061-B745-9988-DB10D1BA9D89}"/>
                </a:ext>
              </a:extLst>
            </p:cNvPr>
            <p:cNvSpPr/>
            <p:nvPr/>
          </p:nvSpPr>
          <p:spPr bwMode="auto">
            <a:xfrm>
              <a:off x="880821" y="1269344"/>
              <a:ext cx="2509480" cy="1752532"/>
            </a:xfrm>
            <a:prstGeom prst="rect">
              <a:avLst/>
            </a:prstGeom>
            <a:noFill/>
            <a:ln w="19050"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CBDC2C-CFB0-1E47-9611-AF553D7B8A08}"/>
                </a:ext>
              </a:extLst>
            </p:cNvPr>
            <p:cNvGrpSpPr/>
            <p:nvPr/>
          </p:nvGrpSpPr>
          <p:grpSpPr>
            <a:xfrm>
              <a:off x="1054756" y="1639619"/>
              <a:ext cx="2335544" cy="1382257"/>
              <a:chOff x="922942" y="1395885"/>
              <a:chExt cx="2335544" cy="1382257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A97D81C-E2DC-7A40-98DF-1BF308928D49}"/>
                  </a:ext>
                </a:extLst>
              </p:cNvPr>
              <p:cNvSpPr txBox="1"/>
              <p:nvPr/>
            </p:nvSpPr>
            <p:spPr>
              <a:xfrm>
                <a:off x="922942" y="2168860"/>
                <a:ext cx="2161608" cy="609282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ln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16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+mn-lt"/>
                  </a:rPr>
                  <a:t>Course</a:t>
                </a:r>
                <a:endParaRPr lang="zh-CN" altLang="en-US" sz="16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4C26FCC-D87D-AC43-B7EC-7991298C37C2}"/>
                  </a:ext>
                </a:extLst>
              </p:cNvPr>
              <p:cNvSpPr txBox="1"/>
              <p:nvPr/>
            </p:nvSpPr>
            <p:spPr>
              <a:xfrm>
                <a:off x="926965" y="1395885"/>
                <a:ext cx="2331520" cy="772975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ln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Impact" panose="020B0806030902050204" pitchFamily="34" charset="0"/>
                  </a:rPr>
                  <a:t>ETP</a:t>
                </a:r>
                <a:endParaRPr lang="zh-CN" altLang="en-US" sz="9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CA1F-F68F-C64B-AA3C-025C8056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行为主义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6BE3C-1EE5-BF48-889C-227BADB3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AI马里奥.mp4" descr="AI马里奥.mp4">
            <a:hlinkClick r:id="" action="ppaction://media"/>
            <a:extLst>
              <a:ext uri="{FF2B5EF4-FFF2-40B4-BE49-F238E27FC236}">
                <a16:creationId xmlns:a16="http://schemas.microsoft.com/office/drawing/2014/main" id="{69C47408-AB02-634F-8EB1-C9D093F28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4147" y="1934817"/>
            <a:ext cx="6962116" cy="39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5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椭圆 34">
            <a:extLst>
              <a:ext uri="{FF2B5EF4-FFF2-40B4-BE49-F238E27FC236}">
                <a16:creationId xmlns:a16="http://schemas.microsoft.com/office/drawing/2014/main" id="{F354F571-E662-3044-9EF4-58B7CCAEC53D}"/>
              </a:ext>
            </a:extLst>
          </p:cNvPr>
          <p:cNvSpPr/>
          <p:nvPr/>
        </p:nvSpPr>
        <p:spPr>
          <a:xfrm>
            <a:off x="6897855" y="4030276"/>
            <a:ext cx="987378" cy="84498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SimSun" panose="02010600030101010101" pitchFamily="2" charset="-122"/>
              <a:ea typeface="SimSun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9" name="椭圆 34">
            <a:extLst>
              <a:ext uri="{FF2B5EF4-FFF2-40B4-BE49-F238E27FC236}">
                <a16:creationId xmlns:a16="http://schemas.microsoft.com/office/drawing/2014/main" id="{21F8DDFB-C0DF-A240-A377-04EB013C8DF9}"/>
              </a:ext>
            </a:extLst>
          </p:cNvPr>
          <p:cNvSpPr/>
          <p:nvPr/>
        </p:nvSpPr>
        <p:spPr>
          <a:xfrm>
            <a:off x="2861029" y="4003951"/>
            <a:ext cx="1029435" cy="897636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SimSun" panose="02010600030101010101" pitchFamily="2" charset="-122"/>
              <a:ea typeface="SimSun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B188086-9609-7742-97CE-3A0CC309E264}"/>
              </a:ext>
            </a:extLst>
          </p:cNvPr>
          <p:cNvGrpSpPr/>
          <p:nvPr/>
        </p:nvGrpSpPr>
        <p:grpSpPr>
          <a:xfrm>
            <a:off x="960128" y="4577434"/>
            <a:ext cx="10416536" cy="663268"/>
            <a:chOff x="814999" y="3019059"/>
            <a:chExt cx="7719401" cy="0"/>
          </a:xfrm>
        </p:grpSpPr>
        <p:cxnSp>
          <p:nvCxnSpPr>
            <p:cNvPr id="7" name="直接连接符 2">
              <a:extLst>
                <a:ext uri="{FF2B5EF4-FFF2-40B4-BE49-F238E27FC236}">
                  <a16:creationId xmlns:a16="http://schemas.microsoft.com/office/drawing/2014/main" id="{E0A7D412-8E0A-FF4F-B28D-C453407305EA}"/>
                </a:ext>
              </a:extLst>
            </p:cNvPr>
            <p:cNvCxnSpPr/>
            <p:nvPr/>
          </p:nvCxnSpPr>
          <p:spPr>
            <a:xfrm>
              <a:off x="814999" y="3019059"/>
              <a:ext cx="3062193" cy="0"/>
            </a:xfrm>
            <a:prstGeom prst="line">
              <a:avLst/>
            </a:prstGeom>
            <a:ln w="76200">
              <a:solidFill>
                <a:srgbClr val="006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46">
              <a:extLst>
                <a:ext uri="{FF2B5EF4-FFF2-40B4-BE49-F238E27FC236}">
                  <a16:creationId xmlns:a16="http://schemas.microsoft.com/office/drawing/2014/main" id="{F7167CAA-0F81-304A-B7DC-158D5006FC36}"/>
                </a:ext>
              </a:extLst>
            </p:cNvPr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006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05D09AA-1AEA-1E44-8E36-0DD6BFB0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kumimoji="1" lang="zh-CN" altLang="en-US" dirty="0"/>
              <a:t>三起三落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C7EE24-E593-BF41-8EF0-E27D2C59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9538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椭圆 34">
            <a:extLst>
              <a:ext uri="{FF2B5EF4-FFF2-40B4-BE49-F238E27FC236}">
                <a16:creationId xmlns:a16="http://schemas.microsoft.com/office/drawing/2014/main" id="{EC7A516E-A609-5841-8C8E-BA1497201769}"/>
              </a:ext>
            </a:extLst>
          </p:cNvPr>
          <p:cNvSpPr/>
          <p:nvPr/>
        </p:nvSpPr>
        <p:spPr>
          <a:xfrm>
            <a:off x="687009" y="4003951"/>
            <a:ext cx="1029435" cy="897636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SimSun" panose="02010600030101010101" pitchFamily="2" charset="-122"/>
              <a:ea typeface="SimSun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0128F953-FE8F-314A-9A14-B559F212A5E4}"/>
              </a:ext>
            </a:extLst>
          </p:cNvPr>
          <p:cNvCxnSpPr>
            <a:cxnSpLocks/>
          </p:cNvCxnSpPr>
          <p:nvPr/>
        </p:nvCxnSpPr>
        <p:spPr>
          <a:xfrm flipH="1">
            <a:off x="1178575" y="2580245"/>
            <a:ext cx="23150" cy="16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EEF7222-0202-1B4D-90AD-C20B78DE7FA3}"/>
              </a:ext>
            </a:extLst>
          </p:cNvPr>
          <p:cNvCxnSpPr>
            <a:cxnSpLocks/>
          </p:cNvCxnSpPr>
          <p:nvPr/>
        </p:nvCxnSpPr>
        <p:spPr>
          <a:xfrm>
            <a:off x="3360250" y="2580245"/>
            <a:ext cx="0" cy="16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34">
            <a:extLst>
              <a:ext uri="{FF2B5EF4-FFF2-40B4-BE49-F238E27FC236}">
                <a16:creationId xmlns:a16="http://schemas.microsoft.com/office/drawing/2014/main" id="{5EE77ECA-F464-3640-BD1B-2681C618E08D}"/>
              </a:ext>
            </a:extLst>
          </p:cNvPr>
          <p:cNvSpPr/>
          <p:nvPr/>
        </p:nvSpPr>
        <p:spPr>
          <a:xfrm>
            <a:off x="5058812" y="4030276"/>
            <a:ext cx="987378" cy="84498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SimSun" panose="02010600030101010101" pitchFamily="2" charset="-122"/>
              <a:ea typeface="SimSun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CC20C52-41E3-4344-A29E-187377BE2EAF}"/>
              </a:ext>
            </a:extLst>
          </p:cNvPr>
          <p:cNvSpPr txBox="1"/>
          <p:nvPr/>
        </p:nvSpPr>
        <p:spPr>
          <a:xfrm>
            <a:off x="859695" y="4361091"/>
            <a:ext cx="82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1956</a:t>
            </a:r>
            <a:endParaRPr kumimoji="1" lang="zh-CN" altLang="en-US" sz="16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5BDDFE-645F-7544-8D75-2300BFCA5AEE}"/>
              </a:ext>
            </a:extLst>
          </p:cNvPr>
          <p:cNvSpPr txBox="1"/>
          <p:nvPr/>
        </p:nvSpPr>
        <p:spPr>
          <a:xfrm>
            <a:off x="3069473" y="4345593"/>
            <a:ext cx="82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1974</a:t>
            </a:r>
            <a:endParaRPr kumimoji="1" lang="zh-CN" altLang="en-US" sz="16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6BB8010-CD2D-FC48-B7CD-71D6D1D9F698}"/>
              </a:ext>
            </a:extLst>
          </p:cNvPr>
          <p:cNvSpPr txBox="1"/>
          <p:nvPr/>
        </p:nvSpPr>
        <p:spPr>
          <a:xfrm>
            <a:off x="5284086" y="4345593"/>
            <a:ext cx="82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1980</a:t>
            </a:r>
            <a:endParaRPr kumimoji="1" lang="zh-CN" altLang="en-US" sz="16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BAE459F-5E4C-6041-A702-14EDB9413D22}"/>
              </a:ext>
            </a:extLst>
          </p:cNvPr>
          <p:cNvSpPr txBox="1"/>
          <p:nvPr/>
        </p:nvSpPr>
        <p:spPr>
          <a:xfrm>
            <a:off x="7086266" y="4345593"/>
            <a:ext cx="82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1987</a:t>
            </a:r>
            <a:endParaRPr kumimoji="1" lang="zh-CN" altLang="en-US" sz="16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D679853B-26B6-E342-858B-1C7F485EDDBA}"/>
              </a:ext>
            </a:extLst>
          </p:cNvPr>
          <p:cNvCxnSpPr>
            <a:cxnSpLocks/>
          </p:cNvCxnSpPr>
          <p:nvPr/>
        </p:nvCxnSpPr>
        <p:spPr>
          <a:xfrm>
            <a:off x="7368393" y="2580245"/>
            <a:ext cx="8118" cy="16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375B179C-D6E6-9B4E-B1F7-B00C59346F19}"/>
              </a:ext>
            </a:extLst>
          </p:cNvPr>
          <p:cNvCxnSpPr>
            <a:cxnSpLocks/>
          </p:cNvCxnSpPr>
          <p:nvPr/>
        </p:nvCxnSpPr>
        <p:spPr>
          <a:xfrm>
            <a:off x="5533391" y="2580245"/>
            <a:ext cx="0" cy="16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A6F3272E-C8D4-A54B-B4F2-4BD6C9EEAA34}"/>
              </a:ext>
            </a:extLst>
          </p:cNvPr>
          <p:cNvCxnSpPr>
            <a:cxnSpLocks/>
          </p:cNvCxnSpPr>
          <p:nvPr/>
        </p:nvCxnSpPr>
        <p:spPr>
          <a:xfrm>
            <a:off x="9159424" y="2580245"/>
            <a:ext cx="21083" cy="16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E611B61-C261-9446-BE06-7D57E466EEB5}"/>
              </a:ext>
            </a:extLst>
          </p:cNvPr>
          <p:cNvSpPr txBox="1"/>
          <p:nvPr/>
        </p:nvSpPr>
        <p:spPr>
          <a:xfrm>
            <a:off x="899292" y="2257501"/>
            <a:ext cx="689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诞生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472216A-4550-5444-A12A-5E4AD9B65922}"/>
              </a:ext>
            </a:extLst>
          </p:cNvPr>
          <p:cNvSpPr txBox="1"/>
          <p:nvPr/>
        </p:nvSpPr>
        <p:spPr>
          <a:xfrm>
            <a:off x="8700685" y="2257501"/>
            <a:ext cx="104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重新崛起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F4860B2-FB4E-8C4B-875C-4A9B55F65F25}"/>
              </a:ext>
            </a:extLst>
          </p:cNvPr>
          <p:cNvSpPr txBox="1"/>
          <p:nvPr/>
        </p:nvSpPr>
        <p:spPr>
          <a:xfrm>
            <a:off x="2913525" y="2257501"/>
            <a:ext cx="1349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进入低谷期</a:t>
            </a:r>
            <a:endParaRPr kumimoji="1" lang="en-US" altLang="zh-CN" sz="16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4CC09EE-14EC-6942-A990-8ABD205BE9A1}"/>
              </a:ext>
            </a:extLst>
          </p:cNvPr>
          <p:cNvSpPr txBox="1"/>
          <p:nvPr/>
        </p:nvSpPr>
        <p:spPr>
          <a:xfrm>
            <a:off x="6819154" y="2257501"/>
            <a:ext cx="136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进入低谷期</a:t>
            </a:r>
            <a:endParaRPr kumimoji="1" lang="en-US" altLang="zh-CN" sz="16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20201C6-000B-9548-9C29-A4B4E7E798C9}"/>
              </a:ext>
            </a:extLst>
          </p:cNvPr>
          <p:cNvSpPr txBox="1"/>
          <p:nvPr/>
        </p:nvSpPr>
        <p:spPr>
          <a:xfrm>
            <a:off x="5220717" y="2257501"/>
            <a:ext cx="1174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崛起</a:t>
            </a:r>
            <a:endParaRPr lang="en-US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9" name="椭圆 34">
            <a:extLst>
              <a:ext uri="{FF2B5EF4-FFF2-40B4-BE49-F238E27FC236}">
                <a16:creationId xmlns:a16="http://schemas.microsoft.com/office/drawing/2014/main" id="{69B20B97-CCFD-8840-A3B9-62702B248679}"/>
              </a:ext>
            </a:extLst>
          </p:cNvPr>
          <p:cNvSpPr/>
          <p:nvPr/>
        </p:nvSpPr>
        <p:spPr>
          <a:xfrm>
            <a:off x="8698393" y="4030276"/>
            <a:ext cx="987378" cy="84498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SimSun" panose="02010600030101010101" pitchFamily="2" charset="-122"/>
              <a:ea typeface="SimSun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2" name="文本框 30">
            <a:extLst>
              <a:ext uri="{FF2B5EF4-FFF2-40B4-BE49-F238E27FC236}">
                <a16:creationId xmlns:a16="http://schemas.microsoft.com/office/drawing/2014/main" id="{73078105-B081-1F41-8F48-21038C7F3374}"/>
              </a:ext>
            </a:extLst>
          </p:cNvPr>
          <p:cNvSpPr txBox="1"/>
          <p:nvPr/>
        </p:nvSpPr>
        <p:spPr>
          <a:xfrm>
            <a:off x="8884303" y="4345593"/>
            <a:ext cx="82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1993</a:t>
            </a:r>
            <a:endParaRPr kumimoji="1" lang="zh-CN" altLang="en-US" sz="16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4" name="椭圆 34">
            <a:extLst>
              <a:ext uri="{FF2B5EF4-FFF2-40B4-BE49-F238E27FC236}">
                <a16:creationId xmlns:a16="http://schemas.microsoft.com/office/drawing/2014/main" id="{69B7E5C6-2409-2645-A033-9CA10E43FD50}"/>
              </a:ext>
            </a:extLst>
          </p:cNvPr>
          <p:cNvSpPr/>
          <p:nvPr/>
        </p:nvSpPr>
        <p:spPr>
          <a:xfrm>
            <a:off x="10812543" y="4030276"/>
            <a:ext cx="987378" cy="84498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文本框 30">
            <a:extLst>
              <a:ext uri="{FF2B5EF4-FFF2-40B4-BE49-F238E27FC236}">
                <a16:creationId xmlns:a16="http://schemas.microsoft.com/office/drawing/2014/main" id="{7FE9D09B-301A-2A46-A4E3-2E063DC57EF4}"/>
              </a:ext>
            </a:extLst>
          </p:cNvPr>
          <p:cNvSpPr txBox="1"/>
          <p:nvPr/>
        </p:nvSpPr>
        <p:spPr>
          <a:xfrm>
            <a:off x="10974666" y="4345593"/>
            <a:ext cx="82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至今</a:t>
            </a:r>
          </a:p>
        </p:txBody>
      </p:sp>
      <p:sp>
        <p:nvSpPr>
          <p:cNvPr id="48" name="文本框 52">
            <a:extLst>
              <a:ext uri="{FF2B5EF4-FFF2-40B4-BE49-F238E27FC236}">
                <a16:creationId xmlns:a16="http://schemas.microsoft.com/office/drawing/2014/main" id="{1A360ECB-D920-5544-BB66-982657DF2D4C}"/>
              </a:ext>
            </a:extLst>
          </p:cNvPr>
          <p:cNvSpPr txBox="1"/>
          <p:nvPr/>
        </p:nvSpPr>
        <p:spPr>
          <a:xfrm>
            <a:off x="3509151" y="2872816"/>
            <a:ext cx="1416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公众期望过高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C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DARPA</a:t>
            </a:r>
            <a:r>
              <a:rPr lang="zh-CN" altLang="en-CN" sz="1400" dirty="0">
                <a:latin typeface="SimSun" panose="02010600030101010101" pitchFamily="2" charset="-122"/>
                <a:ea typeface="SimSun" panose="02010600030101010101" pitchFamily="2" charset="-122"/>
              </a:rPr>
              <a:t>停止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拨款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异或问题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….</a:t>
            </a:r>
          </a:p>
        </p:txBody>
      </p:sp>
      <p:sp>
        <p:nvSpPr>
          <p:cNvPr id="50" name="文本框 52">
            <a:extLst>
              <a:ext uri="{FF2B5EF4-FFF2-40B4-BE49-F238E27FC236}">
                <a16:creationId xmlns:a16="http://schemas.microsoft.com/office/drawing/2014/main" id="{489ABAD0-C46C-024D-8D6B-009E60C545E6}"/>
              </a:ext>
            </a:extLst>
          </p:cNvPr>
          <p:cNvSpPr txBox="1"/>
          <p:nvPr/>
        </p:nvSpPr>
        <p:spPr>
          <a:xfrm>
            <a:off x="1312405" y="2723124"/>
            <a:ext cx="1313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达特茅斯会议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逻辑主义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连接主义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行为主义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感知机模型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….</a:t>
            </a:r>
          </a:p>
        </p:txBody>
      </p:sp>
      <p:sp>
        <p:nvSpPr>
          <p:cNvPr id="56" name="文本框 52">
            <a:extLst>
              <a:ext uri="{FF2B5EF4-FFF2-40B4-BE49-F238E27FC236}">
                <a16:creationId xmlns:a16="http://schemas.microsoft.com/office/drawing/2014/main" id="{2F8FD3CA-8E18-4E47-9E27-17471C2CA0C0}"/>
              </a:ext>
            </a:extLst>
          </p:cNvPr>
          <p:cNvSpPr txBox="1"/>
          <p:nvPr/>
        </p:nvSpPr>
        <p:spPr>
          <a:xfrm>
            <a:off x="5688871" y="2872816"/>
            <a:ext cx="1471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专家系统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CN" sz="1400" dirty="0">
                <a:latin typeface="SimSun" panose="02010600030101010101" pitchFamily="2" charset="-122"/>
                <a:ea typeface="SimSun" panose="02010600030101010101" pitchFamily="2" charset="-122"/>
              </a:rPr>
              <a:t>神经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网络模型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异或问题被解决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….</a:t>
            </a:r>
          </a:p>
        </p:txBody>
      </p:sp>
      <p:sp>
        <p:nvSpPr>
          <p:cNvPr id="57" name="文本框 52">
            <a:extLst>
              <a:ext uri="{FF2B5EF4-FFF2-40B4-BE49-F238E27FC236}">
                <a16:creationId xmlns:a16="http://schemas.microsoft.com/office/drawing/2014/main" id="{6EFC27BC-DD79-DA43-9E40-CF82848B85E6}"/>
              </a:ext>
            </a:extLst>
          </p:cNvPr>
          <p:cNvSpPr txBox="1"/>
          <p:nvPr/>
        </p:nvSpPr>
        <p:spPr>
          <a:xfrm>
            <a:off x="7365077" y="2872816"/>
            <a:ext cx="1731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计算机算力瓶颈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通用计算机崛起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专家系统市场崩溃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….</a:t>
            </a:r>
          </a:p>
        </p:txBody>
      </p:sp>
      <p:cxnSp>
        <p:nvCxnSpPr>
          <p:cNvPr id="59" name="直线连接符 39">
            <a:extLst>
              <a:ext uri="{FF2B5EF4-FFF2-40B4-BE49-F238E27FC236}">
                <a16:creationId xmlns:a16="http://schemas.microsoft.com/office/drawing/2014/main" id="{A7374B63-CF3B-B84A-83AD-1C0C2217142B}"/>
              </a:ext>
            </a:extLst>
          </p:cNvPr>
          <p:cNvCxnSpPr>
            <a:cxnSpLocks/>
          </p:cNvCxnSpPr>
          <p:nvPr/>
        </p:nvCxnSpPr>
        <p:spPr>
          <a:xfrm>
            <a:off x="11288991" y="2580245"/>
            <a:ext cx="0" cy="16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2">
            <a:extLst>
              <a:ext uri="{FF2B5EF4-FFF2-40B4-BE49-F238E27FC236}">
                <a16:creationId xmlns:a16="http://schemas.microsoft.com/office/drawing/2014/main" id="{3392153E-74A3-CB48-8EF2-94F52F2E5988}"/>
              </a:ext>
            </a:extLst>
          </p:cNvPr>
          <p:cNvSpPr txBox="1"/>
          <p:nvPr/>
        </p:nvSpPr>
        <p:spPr>
          <a:xfrm>
            <a:off x="9226654" y="2872816"/>
            <a:ext cx="1665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深蓝在比赛中获胜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深度学习领域突破</a:t>
            </a:r>
            <a:endParaRPr lang="en-CN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AlphaGo战胜人类</a:t>
            </a:r>
          </a:p>
          <a:p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….</a:t>
            </a:r>
          </a:p>
        </p:txBody>
      </p:sp>
      <p:sp>
        <p:nvSpPr>
          <p:cNvPr id="61" name="文本框 50">
            <a:extLst>
              <a:ext uri="{FF2B5EF4-FFF2-40B4-BE49-F238E27FC236}">
                <a16:creationId xmlns:a16="http://schemas.microsoft.com/office/drawing/2014/main" id="{E4F3DA50-A92C-A449-A3CC-27B9E2BC95BE}"/>
              </a:ext>
            </a:extLst>
          </p:cNvPr>
          <p:cNvSpPr txBox="1"/>
          <p:nvPr/>
        </p:nvSpPr>
        <p:spPr>
          <a:xfrm>
            <a:off x="10897510" y="2220579"/>
            <a:ext cx="76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热潮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4892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441C-403E-B444-9D40-942AD4D8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机器学习</a:t>
            </a:r>
            <a:r>
              <a:rPr lang="zh-CN" altLang="en-US" dirty="0"/>
              <a:t>：</a:t>
            </a:r>
            <a:r>
              <a:rPr lang="en-CN" dirty="0"/>
              <a:t>找规律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F9ACA-647C-1B41-86C1-2ED53FDA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BA22297E-6147-E647-BB86-0E5925B43881}"/>
              </a:ext>
            </a:extLst>
          </p:cNvPr>
          <p:cNvSpPr txBox="1"/>
          <p:nvPr/>
        </p:nvSpPr>
        <p:spPr>
          <a:xfrm>
            <a:off x="830490" y="1322847"/>
            <a:ext cx="1611503" cy="786387"/>
          </a:xfrm>
          <a:prstGeom prst="rect">
            <a:avLst/>
          </a:prstGeom>
          <a:noFill/>
          <a:ln w="117475">
            <a:noFill/>
          </a:ln>
          <a:effectLst>
            <a:reflection blurRad="101600" stA="50000" endA="300" endPos="38500" dist="50800" dir="5400000" sy="-100000" algn="bl" rotWithShape="0"/>
          </a:effectLst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How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4BCF0F-95C2-164E-BFB9-DE2161535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48" y="2363625"/>
            <a:ext cx="3963781" cy="3550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23995B-CF75-6944-AFB7-41C5C460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04" y="3602233"/>
            <a:ext cx="2987184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A682-A57E-C14A-89CB-C01C9F1C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如何找规律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BE941-DFB3-0643-8EC2-BBF88299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71A8A4D-3D4D-C24F-8A42-F5BEC9E2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21" y="2003199"/>
            <a:ext cx="3715428" cy="345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4D2079-1709-CF4C-8E5D-4CFF870364F3}"/>
                  </a:ext>
                </a:extLst>
              </p:cNvPr>
              <p:cNvSpPr txBox="1"/>
              <p:nvPr/>
            </p:nvSpPr>
            <p:spPr>
              <a:xfrm>
                <a:off x="5959658" y="3590947"/>
                <a:ext cx="2095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4D2079-1709-CF4C-8E5D-4CFF87036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58" y="3590947"/>
                <a:ext cx="2095189" cy="276999"/>
              </a:xfrm>
              <a:prstGeom prst="rect">
                <a:avLst/>
              </a:prstGeom>
              <a:blipFill>
                <a:blip r:embed="rId3"/>
                <a:stretch>
                  <a:fillRect l="-2410" r="-1807" b="-304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87E012-8F78-924E-81B0-D4D93550E64A}"/>
                  </a:ext>
                </a:extLst>
              </p:cNvPr>
              <p:cNvSpPr txBox="1"/>
              <p:nvPr/>
            </p:nvSpPr>
            <p:spPr>
              <a:xfrm>
                <a:off x="9692700" y="3340846"/>
                <a:ext cx="1014445" cy="77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？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87E012-8F78-924E-81B0-D4D93550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700" y="3340846"/>
                <a:ext cx="1014445" cy="777200"/>
              </a:xfrm>
              <a:prstGeom prst="rect">
                <a:avLst/>
              </a:prstGeom>
              <a:blipFill>
                <a:blip r:embed="rId4"/>
                <a:stretch>
                  <a:fillRect t="-3226" r="-6250"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EFA8BC-067C-9842-AD1D-DFD8F0296DF2}"/>
              </a:ext>
            </a:extLst>
          </p:cNvPr>
          <p:cNvSpPr/>
          <p:nvPr/>
        </p:nvSpPr>
        <p:spPr>
          <a:xfrm>
            <a:off x="4956121" y="3604396"/>
            <a:ext cx="630195" cy="25010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E442BA00-6668-F141-B7DA-DEE078037AC8}"/>
              </a:ext>
            </a:extLst>
          </p:cNvPr>
          <p:cNvSpPr/>
          <p:nvPr/>
        </p:nvSpPr>
        <p:spPr>
          <a:xfrm>
            <a:off x="8739933" y="3604396"/>
            <a:ext cx="630195" cy="25010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1EFE48-2CF3-C046-8AB2-96E7ADA9CFCF}"/>
              </a:ext>
            </a:extLst>
          </p:cNvPr>
          <p:cNvSpPr/>
          <p:nvPr/>
        </p:nvSpPr>
        <p:spPr>
          <a:xfrm>
            <a:off x="1283880" y="13578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b="1" dirty="0"/>
              <a:t>定范式</a:t>
            </a:r>
          </a:p>
        </p:txBody>
      </p:sp>
      <p:sp>
        <p:nvSpPr>
          <p:cNvPr id="14" name="Heptagon 13">
            <a:extLst>
              <a:ext uri="{FF2B5EF4-FFF2-40B4-BE49-F238E27FC236}">
                <a16:creationId xmlns:a16="http://schemas.microsoft.com/office/drawing/2014/main" id="{C86456F0-DFDB-3F48-BBD5-B00344EB5D59}"/>
              </a:ext>
            </a:extLst>
          </p:cNvPr>
          <p:cNvSpPr/>
          <p:nvPr/>
        </p:nvSpPr>
        <p:spPr>
          <a:xfrm>
            <a:off x="748302" y="1357817"/>
            <a:ext cx="535578" cy="36933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C2C8AB-375A-D040-A4B9-BBACA4A3CF1F}"/>
              </a:ext>
            </a:extLst>
          </p:cNvPr>
          <p:cNvSpPr/>
          <p:nvPr/>
        </p:nvSpPr>
        <p:spPr>
          <a:xfrm>
            <a:off x="3029949" y="13578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定损耗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1FE3EABF-4B6A-2F4F-A748-C4E6CDA411A7}"/>
              </a:ext>
            </a:extLst>
          </p:cNvPr>
          <p:cNvSpPr/>
          <p:nvPr/>
        </p:nvSpPr>
        <p:spPr>
          <a:xfrm>
            <a:off x="2494371" y="1357817"/>
            <a:ext cx="535578" cy="369332"/>
          </a:xfrm>
          <a:prstGeom prst="hep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13002-A82F-B346-B99C-4F6685ECC6BA}"/>
              </a:ext>
            </a:extLst>
          </p:cNvPr>
          <p:cNvSpPr/>
          <p:nvPr/>
        </p:nvSpPr>
        <p:spPr>
          <a:xfrm>
            <a:off x="4776018" y="13578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做优化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9DC78A1D-741D-9D46-975D-CC3ACF87DA94}"/>
              </a:ext>
            </a:extLst>
          </p:cNvPr>
          <p:cNvSpPr/>
          <p:nvPr/>
        </p:nvSpPr>
        <p:spPr>
          <a:xfrm>
            <a:off x="4240440" y="1357817"/>
            <a:ext cx="535578" cy="369332"/>
          </a:xfrm>
          <a:prstGeom prst="hep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8128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A682-A57E-C14A-89CB-C01C9F1C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如何找规律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BE941-DFB3-0643-8EC2-BBF88299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EFA8BC-067C-9842-AD1D-DFD8F0296DF2}"/>
              </a:ext>
            </a:extLst>
          </p:cNvPr>
          <p:cNvSpPr/>
          <p:nvPr/>
        </p:nvSpPr>
        <p:spPr>
          <a:xfrm>
            <a:off x="4664577" y="3601080"/>
            <a:ext cx="630195" cy="25010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860631E-EB43-6A4D-B3A0-D1DB25D652EC}"/>
                  </a:ext>
                </a:extLst>
              </p:cNvPr>
              <p:cNvSpPr/>
              <p:nvPr/>
            </p:nvSpPr>
            <p:spPr>
              <a:xfrm>
                <a:off x="957307" y="3484398"/>
                <a:ext cx="3599190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/>
                  <a:t>J=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−(</m:t>
                            </m:r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860631E-EB43-6A4D-B3A0-D1DB25D65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07" y="3484398"/>
                <a:ext cx="3599190" cy="483466"/>
              </a:xfrm>
              <a:prstGeom prst="rect">
                <a:avLst/>
              </a:prstGeom>
              <a:blipFill>
                <a:blip r:embed="rId2"/>
                <a:stretch>
                  <a:fillRect l="-1408" t="-76923" b="-1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13E92FDD-CD6F-1849-8916-969E28252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837" y="2656357"/>
            <a:ext cx="2454632" cy="15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6">
            <a:extLst>
              <a:ext uri="{FF2B5EF4-FFF2-40B4-BE49-F238E27FC236}">
                <a16:creationId xmlns:a16="http://schemas.microsoft.com/office/drawing/2014/main" id="{4CD22FB0-3B89-8D42-A5E9-7CA131A30FD9}"/>
              </a:ext>
            </a:extLst>
          </p:cNvPr>
          <p:cNvSpPr/>
          <p:nvPr/>
        </p:nvSpPr>
        <p:spPr>
          <a:xfrm>
            <a:off x="6690290" y="4002861"/>
            <a:ext cx="198783" cy="1987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93A32F-5BC0-0748-AB75-DBA1A180A60A}"/>
                  </a:ext>
                </a:extLst>
              </p:cNvPr>
              <p:cNvSpPr txBox="1"/>
              <p:nvPr/>
            </p:nvSpPr>
            <p:spPr>
              <a:xfrm>
                <a:off x="9806793" y="2561292"/>
                <a:ext cx="1083886" cy="1846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dirty="0"/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dirty="0"/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93A32F-5BC0-0748-AB75-DBA1A180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793" y="2561292"/>
                <a:ext cx="1083886" cy="1846211"/>
              </a:xfrm>
              <a:prstGeom prst="rect">
                <a:avLst/>
              </a:prstGeom>
              <a:blipFill>
                <a:blip r:embed="rId4"/>
                <a:stretch>
                  <a:fillRect r="-81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2851E02E-8F27-AA4B-8CE6-9CD24DF3B0A5}"/>
              </a:ext>
            </a:extLst>
          </p:cNvPr>
          <p:cNvSpPr/>
          <p:nvPr/>
        </p:nvSpPr>
        <p:spPr>
          <a:xfrm>
            <a:off x="8534077" y="3426638"/>
            <a:ext cx="630195" cy="25010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45371C-D27C-4E4A-A137-DCC93BBA1C6E}"/>
              </a:ext>
            </a:extLst>
          </p:cNvPr>
          <p:cNvSpPr/>
          <p:nvPr/>
        </p:nvSpPr>
        <p:spPr>
          <a:xfrm>
            <a:off x="1283880" y="13578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定范式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F82748EF-9AD0-3F4A-B4DC-8426C68E2D8E}"/>
              </a:ext>
            </a:extLst>
          </p:cNvPr>
          <p:cNvSpPr/>
          <p:nvPr/>
        </p:nvSpPr>
        <p:spPr>
          <a:xfrm>
            <a:off x="748302" y="1357817"/>
            <a:ext cx="535578" cy="369332"/>
          </a:xfrm>
          <a:prstGeom prst="hep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2F5773-21F4-F842-9B8D-B75913640693}"/>
              </a:ext>
            </a:extLst>
          </p:cNvPr>
          <p:cNvSpPr/>
          <p:nvPr/>
        </p:nvSpPr>
        <p:spPr>
          <a:xfrm>
            <a:off x="3029949" y="13578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b="1" dirty="0"/>
              <a:t>定损耗</a:t>
            </a: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98BD34B0-6FDD-274F-82F7-B52BB84E0D3D}"/>
              </a:ext>
            </a:extLst>
          </p:cNvPr>
          <p:cNvSpPr/>
          <p:nvPr/>
        </p:nvSpPr>
        <p:spPr>
          <a:xfrm>
            <a:off x="2494371" y="1357817"/>
            <a:ext cx="535578" cy="36933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FEDE7A-9552-CA4D-8083-E7B65D9A0181}"/>
              </a:ext>
            </a:extLst>
          </p:cNvPr>
          <p:cNvSpPr/>
          <p:nvPr/>
        </p:nvSpPr>
        <p:spPr>
          <a:xfrm>
            <a:off x="4776018" y="13578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做优化</a:t>
            </a:r>
          </a:p>
        </p:txBody>
      </p:sp>
      <p:sp>
        <p:nvSpPr>
          <p:cNvPr id="28" name="Heptagon 27">
            <a:extLst>
              <a:ext uri="{FF2B5EF4-FFF2-40B4-BE49-F238E27FC236}">
                <a16:creationId xmlns:a16="http://schemas.microsoft.com/office/drawing/2014/main" id="{076AFAB9-0257-DD42-AAD8-F4B1C1D082DE}"/>
              </a:ext>
            </a:extLst>
          </p:cNvPr>
          <p:cNvSpPr/>
          <p:nvPr/>
        </p:nvSpPr>
        <p:spPr>
          <a:xfrm>
            <a:off x="4240440" y="1357817"/>
            <a:ext cx="535578" cy="369332"/>
          </a:xfrm>
          <a:prstGeom prst="hep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489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AA7A-FDF0-924A-8D8C-5A6ED0D5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如何找规律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A180E-BC31-0C4F-A59F-A8A33CD7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26E6C-32EE-7447-B44B-55384DE2F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9" y="2277310"/>
            <a:ext cx="4224291" cy="39631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AF71F9-F878-504B-ACB4-2EFB2DDFAB19}"/>
              </a:ext>
            </a:extLst>
          </p:cNvPr>
          <p:cNvSpPr/>
          <p:nvPr/>
        </p:nvSpPr>
        <p:spPr>
          <a:xfrm>
            <a:off x="1283880" y="13578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定范式</a:t>
            </a: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14F7F3FD-9C65-C446-B8AE-110D44055EC8}"/>
              </a:ext>
            </a:extLst>
          </p:cNvPr>
          <p:cNvSpPr/>
          <p:nvPr/>
        </p:nvSpPr>
        <p:spPr>
          <a:xfrm>
            <a:off x="748302" y="1357817"/>
            <a:ext cx="535578" cy="369332"/>
          </a:xfrm>
          <a:prstGeom prst="hep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763F3F-6EB7-4A44-93BB-28CA47C72874}"/>
              </a:ext>
            </a:extLst>
          </p:cNvPr>
          <p:cNvSpPr/>
          <p:nvPr/>
        </p:nvSpPr>
        <p:spPr>
          <a:xfrm>
            <a:off x="3029949" y="13578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定损耗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BD75F464-59FA-E648-B149-969C409EDE6F}"/>
              </a:ext>
            </a:extLst>
          </p:cNvPr>
          <p:cNvSpPr/>
          <p:nvPr/>
        </p:nvSpPr>
        <p:spPr>
          <a:xfrm>
            <a:off x="2494371" y="1357817"/>
            <a:ext cx="535578" cy="369332"/>
          </a:xfrm>
          <a:prstGeom prst="hep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005F4E-B431-594F-A5D3-2C9417BCF484}"/>
              </a:ext>
            </a:extLst>
          </p:cNvPr>
          <p:cNvSpPr/>
          <p:nvPr/>
        </p:nvSpPr>
        <p:spPr>
          <a:xfrm>
            <a:off x="4776018" y="13578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b="1" dirty="0"/>
              <a:t>做优化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A5E3A314-B232-8649-B2E4-3E7E12D0B704}"/>
              </a:ext>
            </a:extLst>
          </p:cNvPr>
          <p:cNvSpPr/>
          <p:nvPr/>
        </p:nvSpPr>
        <p:spPr>
          <a:xfrm>
            <a:off x="4240440" y="1357817"/>
            <a:ext cx="535578" cy="36933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B7D8E-0EEF-0340-A814-C8D6C3CD03D4}"/>
              </a:ext>
            </a:extLst>
          </p:cNvPr>
          <p:cNvSpPr txBox="1"/>
          <p:nvPr/>
        </p:nvSpPr>
        <p:spPr>
          <a:xfrm>
            <a:off x="836237" y="344991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模型和算法区别</a:t>
            </a:r>
          </a:p>
        </p:txBody>
      </p:sp>
    </p:spTree>
    <p:extLst>
      <p:ext uri="{BB962C8B-B14F-4D97-AF65-F5344CB8AC3E}">
        <p14:creationId xmlns:p14="http://schemas.microsoft.com/office/powerpoint/2010/main" val="345556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8CA51-643E-CE41-BF2B-2821707A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案例一：销售预测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D6472B-07C0-8540-8BBC-1F5A1B4D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B986-C16E-E245-8391-1A057CDD5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9" y="1809719"/>
            <a:ext cx="5927033" cy="36497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2A573D8-FA3A-2643-8FFF-DDC7353E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00" y="2752436"/>
            <a:ext cx="1911549" cy="191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F7033901-A7C8-0C43-A607-368D1A3E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81080"/>
              </p:ext>
            </p:extLst>
          </p:nvPr>
        </p:nvGraphicFramePr>
        <p:xfrm>
          <a:off x="9070038" y="1956979"/>
          <a:ext cx="2270816" cy="350246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35408">
                  <a:extLst>
                    <a:ext uri="{9D8B030D-6E8A-4147-A177-3AD203B41FA5}">
                      <a16:colId xmlns:a16="http://schemas.microsoft.com/office/drawing/2014/main" val="1303255116"/>
                    </a:ext>
                  </a:extLst>
                </a:gridCol>
                <a:gridCol w="1135408">
                  <a:extLst>
                    <a:ext uri="{9D8B030D-6E8A-4147-A177-3AD203B41FA5}">
                      <a16:colId xmlns:a16="http://schemas.microsoft.com/office/drawing/2014/main" val="929925510"/>
                    </a:ext>
                  </a:extLst>
                </a:gridCol>
              </a:tblGrid>
              <a:tr h="53008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7/1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55001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269877"/>
                  </a:ext>
                </a:extLst>
              </a:tr>
              <a:tr h="430245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7/2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55104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292020"/>
                  </a:ext>
                </a:extLst>
              </a:tr>
              <a:tr h="44991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7/3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55114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42467"/>
                  </a:ext>
                </a:extLst>
              </a:tr>
              <a:tr h="485194">
                <a:tc>
                  <a:txBody>
                    <a:bodyPr/>
                    <a:lstStyle/>
                    <a:p>
                      <a:pPr algn="ctr" fontAlgn="t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dirty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…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799985"/>
                  </a:ext>
                </a:extLst>
              </a:tr>
              <a:tr h="44426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7/18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56001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89581"/>
                  </a:ext>
                </a:extLst>
              </a:tr>
              <a:tr h="37573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7/19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56205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384821"/>
                  </a:ext>
                </a:extLst>
              </a:tr>
              <a:tr h="396765">
                <a:tc>
                  <a:txBody>
                    <a:bodyPr/>
                    <a:lstStyle/>
                    <a:p>
                      <a:pPr marL="0" marR="0" lvl="0" indent="0" algn="ctr" defTabSz="914354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7/20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1" u="none" strike="noStrike" dirty="0">
                          <a:solidFill>
                            <a:srgbClr val="FF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?</a:t>
                      </a:r>
                      <a:endParaRPr lang="en-US" altLang="zh-CN" sz="1800" b="1" i="0" u="none" strike="noStrike" dirty="0">
                        <a:solidFill>
                          <a:srgbClr val="FF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873351"/>
                  </a:ext>
                </a:extLst>
              </a:tr>
              <a:tr h="390259">
                <a:tc>
                  <a:txBody>
                    <a:bodyPr/>
                    <a:lstStyle/>
                    <a:p>
                      <a:pPr marL="0" marR="0" lvl="0" indent="0" algn="ctr" defTabSz="914354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7/21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u="none" strike="noStrike" dirty="0">
                          <a:solidFill>
                            <a:srgbClr val="FF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?</a:t>
                      </a:r>
                      <a:endParaRPr lang="en-US" altLang="zh-CN" sz="1800" b="1" i="0" u="none" strike="noStrike" dirty="0">
                        <a:solidFill>
                          <a:srgbClr val="FF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10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B0FFFBE-C3D8-964C-95C0-999F095E0C07}"/>
              </a:ext>
            </a:extLst>
          </p:cNvPr>
          <p:cNvSpPr txBox="1"/>
          <p:nvPr/>
        </p:nvSpPr>
        <p:spPr>
          <a:xfrm>
            <a:off x="3086431" y="56575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原始数据</a:t>
            </a:r>
          </a:p>
        </p:txBody>
      </p:sp>
    </p:spTree>
    <p:extLst>
      <p:ext uri="{BB962C8B-B14F-4D97-AF65-F5344CB8AC3E}">
        <p14:creationId xmlns:p14="http://schemas.microsoft.com/office/powerpoint/2010/main" val="146424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D2031-88D4-364F-8D19-B1B7256A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时序预测原理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CC8347-1661-C445-A9E4-D6FA322E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58012AA-9CE8-5645-A633-2E1F04EBA6E4}"/>
              </a:ext>
            </a:extLst>
          </p:cNvPr>
          <p:cNvCxnSpPr>
            <a:cxnSpLocks/>
          </p:cNvCxnSpPr>
          <p:nvPr/>
        </p:nvCxnSpPr>
        <p:spPr>
          <a:xfrm>
            <a:off x="867104" y="5801710"/>
            <a:ext cx="6385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47D2473-D271-4247-816E-C672CA906CE0}"/>
              </a:ext>
            </a:extLst>
          </p:cNvPr>
          <p:cNvCxnSpPr/>
          <p:nvPr/>
        </p:nvCxnSpPr>
        <p:spPr>
          <a:xfrm flipV="1">
            <a:off x="851338" y="1466193"/>
            <a:ext cx="0" cy="431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5CEB22A-A626-E443-8307-C0268CCCB95C}"/>
              </a:ext>
            </a:extLst>
          </p:cNvPr>
          <p:cNvCxnSpPr/>
          <p:nvPr/>
        </p:nvCxnSpPr>
        <p:spPr>
          <a:xfrm>
            <a:off x="867104" y="5360276"/>
            <a:ext cx="64008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707FF0D-9122-2948-BAD0-0F0B51683650}"/>
              </a:ext>
            </a:extLst>
          </p:cNvPr>
          <p:cNvCxnSpPr/>
          <p:nvPr/>
        </p:nvCxnSpPr>
        <p:spPr>
          <a:xfrm>
            <a:off x="867104" y="4834759"/>
            <a:ext cx="64008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F4E6332A-70CA-5E44-AD88-3271BF480EF6}"/>
              </a:ext>
            </a:extLst>
          </p:cNvPr>
          <p:cNvCxnSpPr/>
          <p:nvPr/>
        </p:nvCxnSpPr>
        <p:spPr>
          <a:xfrm>
            <a:off x="867104" y="4272455"/>
            <a:ext cx="64008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63E767C9-F36C-6741-8386-EC9E448E5029}"/>
              </a:ext>
            </a:extLst>
          </p:cNvPr>
          <p:cNvCxnSpPr/>
          <p:nvPr/>
        </p:nvCxnSpPr>
        <p:spPr>
          <a:xfrm>
            <a:off x="867104" y="3736428"/>
            <a:ext cx="64008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2E1F332A-5AF7-BE46-B5AF-A37154925FC6}"/>
              </a:ext>
            </a:extLst>
          </p:cNvPr>
          <p:cNvCxnSpPr/>
          <p:nvPr/>
        </p:nvCxnSpPr>
        <p:spPr>
          <a:xfrm>
            <a:off x="851338" y="3116317"/>
            <a:ext cx="64008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6E7D512D-4519-D24D-AFB5-706DD8938A1C}"/>
              </a:ext>
            </a:extLst>
          </p:cNvPr>
          <p:cNvCxnSpPr/>
          <p:nvPr/>
        </p:nvCxnSpPr>
        <p:spPr>
          <a:xfrm>
            <a:off x="867104" y="2391104"/>
            <a:ext cx="64008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5AB42904-A130-8944-A2E5-1F82ACF1DFC1}"/>
              </a:ext>
            </a:extLst>
          </p:cNvPr>
          <p:cNvCxnSpPr>
            <a:cxnSpLocks/>
          </p:cNvCxnSpPr>
          <p:nvPr/>
        </p:nvCxnSpPr>
        <p:spPr>
          <a:xfrm flipV="1">
            <a:off x="1597572" y="1466193"/>
            <a:ext cx="0" cy="433551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1A064719-332C-554C-A56E-723E85D46CD8}"/>
              </a:ext>
            </a:extLst>
          </p:cNvPr>
          <p:cNvCxnSpPr>
            <a:cxnSpLocks/>
          </p:cNvCxnSpPr>
          <p:nvPr/>
        </p:nvCxnSpPr>
        <p:spPr>
          <a:xfrm flipV="1">
            <a:off x="2333297" y="1489839"/>
            <a:ext cx="0" cy="433551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8766BA92-E75F-3343-BF5B-4EB4DF4E9550}"/>
              </a:ext>
            </a:extLst>
          </p:cNvPr>
          <p:cNvCxnSpPr>
            <a:cxnSpLocks/>
          </p:cNvCxnSpPr>
          <p:nvPr/>
        </p:nvCxnSpPr>
        <p:spPr>
          <a:xfrm flipV="1">
            <a:off x="3074275" y="1450427"/>
            <a:ext cx="0" cy="433551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BEE86CDE-4586-0D4C-9C90-5A1AF8E56E21}"/>
              </a:ext>
            </a:extLst>
          </p:cNvPr>
          <p:cNvCxnSpPr>
            <a:cxnSpLocks/>
          </p:cNvCxnSpPr>
          <p:nvPr/>
        </p:nvCxnSpPr>
        <p:spPr>
          <a:xfrm flipV="1">
            <a:off x="3862551" y="1466192"/>
            <a:ext cx="0" cy="433551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C282E194-8008-9D4D-B85F-6287DB65017E}"/>
              </a:ext>
            </a:extLst>
          </p:cNvPr>
          <p:cNvCxnSpPr>
            <a:cxnSpLocks/>
          </p:cNvCxnSpPr>
          <p:nvPr/>
        </p:nvCxnSpPr>
        <p:spPr>
          <a:xfrm flipV="1">
            <a:off x="4666593" y="1450427"/>
            <a:ext cx="0" cy="433551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C79A9837-4029-9D48-92C3-0075EED1C102}"/>
              </a:ext>
            </a:extLst>
          </p:cNvPr>
          <p:cNvCxnSpPr>
            <a:cxnSpLocks/>
          </p:cNvCxnSpPr>
          <p:nvPr/>
        </p:nvCxnSpPr>
        <p:spPr>
          <a:xfrm flipV="1">
            <a:off x="5596758" y="1450427"/>
            <a:ext cx="0" cy="433551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E955D3A4-4C6E-F643-B213-B9B084C93538}"/>
              </a:ext>
            </a:extLst>
          </p:cNvPr>
          <p:cNvSpPr txBox="1"/>
          <p:nvPr/>
        </p:nvSpPr>
        <p:spPr>
          <a:xfrm>
            <a:off x="198781" y="52447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100</a:t>
            </a:r>
            <a:endParaRPr kumimoji="1"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CB99F04-7413-A94B-A19D-94A5D6E02E7E}"/>
              </a:ext>
            </a:extLst>
          </p:cNvPr>
          <p:cNvSpPr txBox="1"/>
          <p:nvPr/>
        </p:nvSpPr>
        <p:spPr>
          <a:xfrm>
            <a:off x="1434662" y="58238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3EE6209-EF89-AB4B-97A1-A75C3C65A09F}"/>
              </a:ext>
            </a:extLst>
          </p:cNvPr>
          <p:cNvSpPr txBox="1"/>
          <p:nvPr/>
        </p:nvSpPr>
        <p:spPr>
          <a:xfrm>
            <a:off x="177755" y="473495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200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8761810-F04C-A54C-B9CB-7B8157EBE7F7}"/>
              </a:ext>
            </a:extLst>
          </p:cNvPr>
          <p:cNvSpPr txBox="1"/>
          <p:nvPr/>
        </p:nvSpPr>
        <p:spPr>
          <a:xfrm>
            <a:off x="190902" y="412005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300</a:t>
            </a:r>
            <a:endParaRPr kumimoji="1"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6FF83C0-1D5F-4846-8D58-246D02925CA2}"/>
              </a:ext>
            </a:extLst>
          </p:cNvPr>
          <p:cNvSpPr txBox="1"/>
          <p:nvPr/>
        </p:nvSpPr>
        <p:spPr>
          <a:xfrm>
            <a:off x="198781" y="353935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400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F909FBE-2444-8F45-A7F5-9922537764AA}"/>
              </a:ext>
            </a:extLst>
          </p:cNvPr>
          <p:cNvSpPr txBox="1"/>
          <p:nvPr/>
        </p:nvSpPr>
        <p:spPr>
          <a:xfrm>
            <a:off x="198785" y="29967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500</a:t>
            </a:r>
            <a:endParaRPr kumimoji="1"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0F9D61D-4290-7E4F-BE4E-F84909FCBD31}"/>
              </a:ext>
            </a:extLst>
          </p:cNvPr>
          <p:cNvSpPr txBox="1"/>
          <p:nvPr/>
        </p:nvSpPr>
        <p:spPr>
          <a:xfrm>
            <a:off x="2191408" y="58666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98F929D-0A52-6141-A7F1-B3CCC15A6EF6}"/>
              </a:ext>
            </a:extLst>
          </p:cNvPr>
          <p:cNvSpPr txBox="1"/>
          <p:nvPr/>
        </p:nvSpPr>
        <p:spPr>
          <a:xfrm>
            <a:off x="2924503" y="5862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940C96D-24AD-514C-B648-A49F46BEB6A0}"/>
              </a:ext>
            </a:extLst>
          </p:cNvPr>
          <p:cNvSpPr txBox="1"/>
          <p:nvPr/>
        </p:nvSpPr>
        <p:spPr>
          <a:xfrm>
            <a:off x="3712774" y="5862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9BCE5B0-9FC1-5A4A-96D0-AD5AABC313A6}"/>
              </a:ext>
            </a:extLst>
          </p:cNvPr>
          <p:cNvSpPr txBox="1"/>
          <p:nvPr/>
        </p:nvSpPr>
        <p:spPr>
          <a:xfrm>
            <a:off x="4546917" y="58666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288FAF0-CA14-404F-8283-7E5EA26F0CCC}"/>
              </a:ext>
            </a:extLst>
          </p:cNvPr>
          <p:cNvSpPr txBox="1"/>
          <p:nvPr/>
        </p:nvSpPr>
        <p:spPr>
          <a:xfrm>
            <a:off x="5440305" y="58982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CFFF7A4-EDC2-AD4D-BC55-EE7C2E394FAB}"/>
              </a:ext>
            </a:extLst>
          </p:cNvPr>
          <p:cNvSpPr txBox="1"/>
          <p:nvPr/>
        </p:nvSpPr>
        <p:spPr>
          <a:xfrm>
            <a:off x="7317223" y="2215254"/>
            <a:ext cx="460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当</a:t>
            </a:r>
            <a:r>
              <a:rPr kumimoji="1" lang="en-US" altLang="zh-CN" sz="2400" dirty="0"/>
              <a:t>X=7 </a:t>
            </a:r>
            <a:r>
              <a:rPr kumimoji="1" lang="zh-CN" altLang="en-US" sz="2400" dirty="0"/>
              <a:t>时， </a:t>
            </a:r>
            <a:r>
              <a:rPr kumimoji="1" lang="en-US" altLang="zh-CN" sz="2400" dirty="0"/>
              <a:t>Y</a:t>
            </a:r>
            <a:r>
              <a:rPr kumimoji="1" lang="zh-CN" altLang="en-US" sz="2400" dirty="0"/>
              <a:t>等于几比较合适？</a:t>
            </a:r>
          </a:p>
        </p:txBody>
      </p:sp>
      <p:sp>
        <p:nvSpPr>
          <p:cNvPr id="4097" name="文本框 4096">
            <a:extLst>
              <a:ext uri="{FF2B5EF4-FFF2-40B4-BE49-F238E27FC236}">
                <a16:creationId xmlns:a16="http://schemas.microsoft.com/office/drawing/2014/main" id="{A78874BE-5995-C042-899B-ED177AE4572D}"/>
              </a:ext>
            </a:extLst>
          </p:cNvPr>
          <p:cNvSpPr txBox="1"/>
          <p:nvPr/>
        </p:nvSpPr>
        <p:spPr>
          <a:xfrm>
            <a:off x="7031864" y="592067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X</a:t>
            </a:r>
            <a:endParaRPr kumimoji="1" lang="zh-CN" altLang="en-US" sz="28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A48D57-CCDA-824A-AF90-FB9B2CF34C4B}"/>
              </a:ext>
            </a:extLst>
          </p:cNvPr>
          <p:cNvSpPr txBox="1"/>
          <p:nvPr/>
        </p:nvSpPr>
        <p:spPr>
          <a:xfrm>
            <a:off x="423671" y="13538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Y</a:t>
            </a:r>
            <a:endParaRPr kumimoji="1" lang="zh-CN" alt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B946A-9B6E-FD4B-9C60-843D8FD1129A}"/>
              </a:ext>
            </a:extLst>
          </p:cNvPr>
          <p:cNvCxnSpPr>
            <a:cxnSpLocks/>
          </p:cNvCxnSpPr>
          <p:nvPr/>
        </p:nvCxnSpPr>
        <p:spPr>
          <a:xfrm flipV="1">
            <a:off x="867104" y="4834759"/>
            <a:ext cx="1466193" cy="525518"/>
          </a:xfrm>
          <a:prstGeom prst="line">
            <a:avLst/>
          </a:prstGeom>
          <a:ln w="38100">
            <a:solidFill>
              <a:srgbClr val="00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84C9AE-0FCD-2D44-BBE9-730D7A3A0F2C}"/>
              </a:ext>
            </a:extLst>
          </p:cNvPr>
          <p:cNvCxnSpPr>
            <a:cxnSpLocks/>
          </p:cNvCxnSpPr>
          <p:nvPr/>
        </p:nvCxnSpPr>
        <p:spPr>
          <a:xfrm flipV="1">
            <a:off x="2278331" y="3850203"/>
            <a:ext cx="836561" cy="984557"/>
          </a:xfrm>
          <a:prstGeom prst="line">
            <a:avLst/>
          </a:prstGeom>
          <a:ln w="38100">
            <a:solidFill>
              <a:srgbClr val="00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FCC128-5C83-7E44-B38C-2D62FB7E8AFD}"/>
              </a:ext>
            </a:extLst>
          </p:cNvPr>
          <p:cNvCxnSpPr>
            <a:cxnSpLocks/>
          </p:cNvCxnSpPr>
          <p:nvPr/>
        </p:nvCxnSpPr>
        <p:spPr>
          <a:xfrm flipH="1">
            <a:off x="3109147" y="3132083"/>
            <a:ext cx="1557447" cy="702355"/>
          </a:xfrm>
          <a:prstGeom prst="line">
            <a:avLst/>
          </a:prstGeom>
          <a:ln w="38100">
            <a:solidFill>
              <a:srgbClr val="00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C462B4-3BA4-F94D-9FE1-11903CC38E8E}"/>
              </a:ext>
            </a:extLst>
          </p:cNvPr>
          <p:cNvCxnSpPr>
            <a:cxnSpLocks/>
          </p:cNvCxnSpPr>
          <p:nvPr/>
        </p:nvCxnSpPr>
        <p:spPr>
          <a:xfrm flipH="1">
            <a:off x="4666593" y="2344505"/>
            <a:ext cx="945931" cy="771812"/>
          </a:xfrm>
          <a:prstGeom prst="line">
            <a:avLst/>
          </a:prstGeom>
          <a:ln w="38100">
            <a:solidFill>
              <a:srgbClr val="004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36">
            <a:extLst>
              <a:ext uri="{FF2B5EF4-FFF2-40B4-BE49-F238E27FC236}">
                <a16:creationId xmlns:a16="http://schemas.microsoft.com/office/drawing/2014/main" id="{CA2C0190-72B0-A140-989B-9EF9C50CE46F}"/>
              </a:ext>
            </a:extLst>
          </p:cNvPr>
          <p:cNvCxnSpPr>
            <a:cxnSpLocks/>
          </p:cNvCxnSpPr>
          <p:nvPr/>
        </p:nvCxnSpPr>
        <p:spPr>
          <a:xfrm flipV="1">
            <a:off x="6603923" y="1450427"/>
            <a:ext cx="0" cy="433551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61">
            <a:extLst>
              <a:ext uri="{FF2B5EF4-FFF2-40B4-BE49-F238E27FC236}">
                <a16:creationId xmlns:a16="http://schemas.microsoft.com/office/drawing/2014/main" id="{D30CFFB3-EC95-DB43-9515-1E62B2BAF534}"/>
              </a:ext>
            </a:extLst>
          </p:cNvPr>
          <p:cNvSpPr txBox="1"/>
          <p:nvPr/>
        </p:nvSpPr>
        <p:spPr>
          <a:xfrm>
            <a:off x="6447470" y="59244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C368B88F-2D73-CE47-9EA2-B99ADB1AE96B}"/>
              </a:ext>
            </a:extLst>
          </p:cNvPr>
          <p:cNvCxnSpPr>
            <a:cxnSpLocks/>
          </p:cNvCxnSpPr>
          <p:nvPr/>
        </p:nvCxnSpPr>
        <p:spPr>
          <a:xfrm flipV="1">
            <a:off x="3109147" y="2344505"/>
            <a:ext cx="3494776" cy="148993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6EA83A-801B-D04B-9C60-4A2BD5A80163}"/>
              </a:ext>
            </a:extLst>
          </p:cNvPr>
          <p:cNvCxnSpPr>
            <a:cxnSpLocks/>
          </p:cNvCxnSpPr>
          <p:nvPr/>
        </p:nvCxnSpPr>
        <p:spPr>
          <a:xfrm flipV="1">
            <a:off x="5588078" y="1450427"/>
            <a:ext cx="1015845" cy="89407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E53C9FC-A3E3-C540-8D63-96B3A6726DB8}"/>
              </a:ext>
            </a:extLst>
          </p:cNvPr>
          <p:cNvCxnSpPr>
            <a:cxnSpLocks/>
          </p:cNvCxnSpPr>
          <p:nvPr/>
        </p:nvCxnSpPr>
        <p:spPr>
          <a:xfrm flipV="1">
            <a:off x="3074275" y="1733987"/>
            <a:ext cx="3529648" cy="2100452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3" name="Oval 4112">
            <a:extLst>
              <a:ext uri="{FF2B5EF4-FFF2-40B4-BE49-F238E27FC236}">
                <a16:creationId xmlns:a16="http://schemas.microsoft.com/office/drawing/2014/main" id="{2300B6BE-4A73-2949-ABF2-6920D7D7AAD1}"/>
              </a:ext>
            </a:extLst>
          </p:cNvPr>
          <p:cNvSpPr/>
          <p:nvPr/>
        </p:nvSpPr>
        <p:spPr>
          <a:xfrm>
            <a:off x="2924503" y="3656916"/>
            <a:ext cx="312906" cy="383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EA9427F-B84E-694B-ACA4-F25628C126A2}"/>
              </a:ext>
            </a:extLst>
          </p:cNvPr>
          <p:cNvSpPr/>
          <p:nvPr/>
        </p:nvSpPr>
        <p:spPr>
          <a:xfrm>
            <a:off x="4487694" y="2972775"/>
            <a:ext cx="312906" cy="383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37E2D51-C2FC-2E42-AF99-225531608DB8}"/>
              </a:ext>
            </a:extLst>
          </p:cNvPr>
          <p:cNvSpPr/>
          <p:nvPr/>
        </p:nvSpPr>
        <p:spPr>
          <a:xfrm>
            <a:off x="5400892" y="2199292"/>
            <a:ext cx="312906" cy="383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2" name="文本框 54">
            <a:extLst>
              <a:ext uri="{FF2B5EF4-FFF2-40B4-BE49-F238E27FC236}">
                <a16:creationId xmlns:a16="http://schemas.microsoft.com/office/drawing/2014/main" id="{CE795789-FCD6-B849-91D9-EE76C3AD11CE}"/>
              </a:ext>
            </a:extLst>
          </p:cNvPr>
          <p:cNvSpPr txBox="1"/>
          <p:nvPr/>
        </p:nvSpPr>
        <p:spPr>
          <a:xfrm>
            <a:off x="192502" y="21956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600</a:t>
            </a:r>
            <a:endParaRPr kumimoji="1" lang="zh-CN" altLang="en-US" dirty="0"/>
          </a:p>
        </p:txBody>
      </p:sp>
      <p:sp>
        <p:nvSpPr>
          <p:cNvPr id="4114" name="Oval 4113">
            <a:extLst>
              <a:ext uri="{FF2B5EF4-FFF2-40B4-BE49-F238E27FC236}">
                <a16:creationId xmlns:a16="http://schemas.microsoft.com/office/drawing/2014/main" id="{F01E9EE6-4720-084A-B208-986373790233}"/>
              </a:ext>
            </a:extLst>
          </p:cNvPr>
          <p:cNvSpPr/>
          <p:nvPr/>
        </p:nvSpPr>
        <p:spPr>
          <a:xfrm>
            <a:off x="6541063" y="1324465"/>
            <a:ext cx="219313" cy="266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62">
                <a:extLst>
                  <a:ext uri="{FF2B5EF4-FFF2-40B4-BE49-F238E27FC236}">
                    <a16:creationId xmlns:a16="http://schemas.microsoft.com/office/drawing/2014/main" id="{EEA7AFCE-38DF-0543-BAD3-5679569D2BFF}"/>
                  </a:ext>
                </a:extLst>
              </p:cNvPr>
              <p:cNvSpPr txBox="1"/>
              <p:nvPr/>
            </p:nvSpPr>
            <p:spPr>
              <a:xfrm>
                <a:off x="7317224" y="3356398"/>
                <a:ext cx="46035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5" name="文本框 62">
                <a:extLst>
                  <a:ext uri="{FF2B5EF4-FFF2-40B4-BE49-F238E27FC236}">
                    <a16:creationId xmlns:a16="http://schemas.microsoft.com/office/drawing/2014/main" id="{EEA7AFCE-38DF-0543-BAD3-5679569D2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224" y="3356398"/>
                <a:ext cx="4603531" cy="461665"/>
              </a:xfrm>
              <a:prstGeom prst="rect">
                <a:avLst/>
              </a:prstGeom>
              <a:blipFill>
                <a:blip r:embed="rId3"/>
                <a:stretch>
                  <a:fillRect l="-275" t="-10811" b="-270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05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3" grpId="0" animBg="1"/>
      <p:bldP spid="4113" grpId="1" animBg="1"/>
      <p:bldP spid="90" grpId="0" animBg="1"/>
      <p:bldP spid="90" grpId="1" animBg="1"/>
      <p:bldP spid="91" grpId="0" animBg="1"/>
      <p:bldP spid="91" grpId="1" animBg="1"/>
      <p:bldP spid="4114" grpId="0" animBg="1"/>
      <p:bldP spid="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4ABD-4BE2-1C4E-B53B-814665B0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解题</a:t>
            </a:r>
            <a:r>
              <a:rPr lang="zh-CN" altLang="en-US" dirty="0"/>
              <a:t>：先看</a:t>
            </a:r>
            <a:r>
              <a:rPr lang="en-CN" dirty="0"/>
              <a:t>走势图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84A83-74AC-ED47-9343-77EE8EDE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BAD08F-5B5D-744E-9B30-14E64299C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11" y="3936514"/>
            <a:ext cx="5278475" cy="26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A3E91777-A960-B841-A71D-6635876C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78" y="1195946"/>
            <a:ext cx="5099808" cy="260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963A63EE-576D-DA42-ADAD-808F8645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21" y="3907192"/>
            <a:ext cx="5404564" cy="284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F52C3116-60FB-1D4B-A703-759B14CEA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2" y="1079855"/>
            <a:ext cx="5404564" cy="28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3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37B9-767B-C643-8E9D-B3A376E9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解题</a:t>
            </a:r>
            <a:r>
              <a:rPr lang="zh-CN" altLang="en-US" dirty="0"/>
              <a:t>：</a:t>
            </a:r>
            <a:r>
              <a:rPr lang="en-CN" dirty="0"/>
              <a:t>数据分解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3B0CC-3026-EB4B-B682-7E1D8881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53DD177-E545-F048-8199-DBEBCA01DA19}"/>
              </a:ext>
            </a:extLst>
          </p:cNvPr>
          <p:cNvSpPr/>
          <p:nvPr/>
        </p:nvSpPr>
        <p:spPr>
          <a:xfrm rot="5400000">
            <a:off x="5785278" y="-441668"/>
            <a:ext cx="1028699" cy="819458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D896AF2-C1B9-6F49-8A7B-E8A50D98D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63" y="1106100"/>
            <a:ext cx="4440127" cy="23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135707C2-84A7-8043-B8AF-2E346408D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54" y="3941920"/>
            <a:ext cx="3901485" cy="204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E496A89C-27E2-6E4D-8A89-87A63434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294" y="3996418"/>
            <a:ext cx="3643404" cy="193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7FD4EE41-432E-E646-9C9C-4D532522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247" y="3996418"/>
            <a:ext cx="3693144" cy="193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B4E8D-9A61-5C48-B4CB-3FD08D6E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大纲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8E0750-2110-D24A-BD0D-60286443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B17449-A45F-ED41-8761-4A1D731A313F}"/>
              </a:ext>
            </a:extLst>
          </p:cNvPr>
          <p:cNvSpPr txBox="1"/>
          <p:nvPr/>
        </p:nvSpPr>
        <p:spPr>
          <a:xfrm>
            <a:off x="3942115" y="1777703"/>
            <a:ext cx="6581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altLang="zh-CN" sz="3200" dirty="0"/>
              <a:t> </a:t>
            </a:r>
            <a:r>
              <a:rPr lang="zh-CN" altLang="en-US" sz="3200" dirty="0"/>
              <a:t> 起源与发展</a:t>
            </a:r>
            <a:endParaRPr lang="en-US" altLang="zh-CN" sz="32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kumimoji="1" lang="zh-CN" altLang="en-US" sz="3200" dirty="0"/>
              <a:t> </a:t>
            </a:r>
            <a:r>
              <a:rPr kumimoji="1" lang="en-US" altLang="zh-CN" sz="3200" dirty="0"/>
              <a:t> </a:t>
            </a:r>
            <a:r>
              <a:rPr kumimoji="1" lang="zh-CN" altLang="en-US" sz="3200" dirty="0"/>
              <a:t>案例分析一（机器学习）</a:t>
            </a:r>
            <a:endParaRPr kumimoji="1" lang="en-US" altLang="zh-CN" sz="32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kumimoji="1" lang="en-US" altLang="zh-CN" sz="3200" dirty="0"/>
              <a:t>  </a:t>
            </a:r>
            <a:r>
              <a:rPr kumimoji="1" lang="zh-CN" altLang="en-US" sz="3200" dirty="0"/>
              <a:t>案例分析二（深度学习）</a:t>
            </a:r>
            <a:endParaRPr kumimoji="1" lang="en-US" altLang="zh-CN" sz="32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kumimoji="1" lang="zh-CN" altLang="en-US" sz="3200" dirty="0"/>
              <a:t>  趋势</a:t>
            </a:r>
            <a:r>
              <a:rPr kumimoji="1" lang="en-US" altLang="zh-CN" sz="3200" dirty="0"/>
              <a:t>Projects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kumimoji="1" lang="en-US" altLang="zh-CN" sz="3200" dirty="0"/>
              <a:t>  </a:t>
            </a:r>
            <a:r>
              <a:rPr kumimoji="1" lang="zh-CN" altLang="en-US" sz="3200" dirty="0"/>
              <a:t>安全领域热点</a:t>
            </a:r>
            <a:endParaRPr kumimoji="1" lang="en-US" altLang="zh-CN" sz="3200" dirty="0"/>
          </a:p>
        </p:txBody>
      </p:sp>
      <p:sp>
        <p:nvSpPr>
          <p:cNvPr id="6" name="íṧlîďè">
            <a:extLst>
              <a:ext uri="{FF2B5EF4-FFF2-40B4-BE49-F238E27FC236}">
                <a16:creationId xmlns:a16="http://schemas.microsoft.com/office/drawing/2014/main" id="{9E745ED7-EC32-6449-968D-EC84395AC8C7}"/>
              </a:ext>
            </a:extLst>
          </p:cNvPr>
          <p:cNvSpPr/>
          <p:nvPr/>
        </p:nvSpPr>
        <p:spPr>
          <a:xfrm>
            <a:off x="714388" y="1335200"/>
            <a:ext cx="1460751" cy="1171518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29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AE44-1D2A-4249-90F3-B373A556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解题演示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A61AE-C58E-DE46-AECF-E2B33541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189F0-1C0F-F240-9EE5-520596F219AC}"/>
              </a:ext>
            </a:extLst>
          </p:cNvPr>
          <p:cNvSpPr/>
          <p:nvPr/>
        </p:nvSpPr>
        <p:spPr>
          <a:xfrm>
            <a:off x="2912282" y="3172916"/>
            <a:ext cx="6365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hlinkClick r:id="rId2"/>
              </a:rPr>
              <a:t>http://localhost:8888/notebooks/sharing.ipynb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140029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13AC-A713-B544-8249-2147C2B4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总结讨论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57CE2-3693-C14B-BF6D-70066EFC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0FC38-FA82-104F-8853-C0DBC760D954}"/>
              </a:ext>
            </a:extLst>
          </p:cNvPr>
          <p:cNvSpPr txBox="1"/>
          <p:nvPr/>
        </p:nvSpPr>
        <p:spPr>
          <a:xfrm>
            <a:off x="3265714" y="2052735"/>
            <a:ext cx="43973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+mj-lt"/>
              </a:rPr>
              <a:t>用线性回归分析</a:t>
            </a:r>
            <a:r>
              <a:rPr lang="zh-CN" altLang="en-US" dirty="0">
                <a:latin typeface="+mj-lt"/>
              </a:rPr>
              <a:t>，对数据有什么要求？</a:t>
            </a:r>
            <a:endParaRPr lang="en-US" altLang="zh-CN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数据不满足要求怎么办</a:t>
            </a:r>
            <a:r>
              <a:rPr lang="zh-CN" altLang="en-US" dirty="0">
                <a:latin typeface="+mj-lt"/>
              </a:rPr>
              <a:t>？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如何处理突变的数据</a:t>
            </a:r>
            <a:r>
              <a:rPr lang="zh-CN" altLang="en-US" dirty="0">
                <a:latin typeface="+mj-lt"/>
              </a:rPr>
              <a:t>？</a:t>
            </a:r>
            <a:endParaRPr lang="en-US" dirty="0">
              <a:latin typeface="+mj-lt"/>
            </a:endParaRPr>
          </a:p>
          <a:p>
            <a:endParaRPr lang="en-C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3937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6F62-5DE9-1749-ACFD-CCBA99DB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案例二：人脸识别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895CB-8233-D14E-8695-48591176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87959C-84F1-5B45-A9AF-992127D9EB96}"/>
              </a:ext>
            </a:extLst>
          </p:cNvPr>
          <p:cNvSpPr txBox="1"/>
          <p:nvPr/>
        </p:nvSpPr>
        <p:spPr>
          <a:xfrm>
            <a:off x="790734" y="1429870"/>
            <a:ext cx="1611503" cy="786387"/>
          </a:xfrm>
          <a:prstGeom prst="rect">
            <a:avLst/>
          </a:prstGeom>
          <a:noFill/>
          <a:ln w="117475">
            <a:noFill/>
          </a:ln>
          <a:effectLst>
            <a:reflection blurRad="101600" stA="50000" endA="300" endPos="38500" dist="50800" dir="5400000" sy="-100000" algn="bl" rotWithShape="0"/>
          </a:effectLst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How</a:t>
            </a:r>
          </a:p>
        </p:txBody>
      </p:sp>
      <p:graphicFrame>
        <p:nvGraphicFramePr>
          <p:cNvPr id="6" name="内容占位符 6">
            <a:extLst>
              <a:ext uri="{FF2B5EF4-FFF2-40B4-BE49-F238E27FC236}">
                <a16:creationId xmlns:a16="http://schemas.microsoft.com/office/drawing/2014/main" id="{9E8E8F40-0DEC-0B4B-A543-6A6A9AB87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6248716"/>
              </p:ext>
            </p:extLst>
          </p:nvPr>
        </p:nvGraphicFramePr>
        <p:xfrm>
          <a:off x="1484304" y="1509346"/>
          <a:ext cx="9406436" cy="4506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0063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53688-335D-4440-AE4B-763CBA96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人脸检测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2E0987-4F4F-4840-9131-368646D6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DD4C7D-9F41-47DE-8BFE-03A35D4E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38" name="右箭头 37">
            <a:extLst>
              <a:ext uri="{FF2B5EF4-FFF2-40B4-BE49-F238E27FC236}">
                <a16:creationId xmlns:a16="http://schemas.microsoft.com/office/drawing/2014/main" id="{1F7EC8B0-6888-7E47-8444-153205AD73C7}"/>
              </a:ext>
            </a:extLst>
          </p:cNvPr>
          <p:cNvSpPr/>
          <p:nvPr/>
        </p:nvSpPr>
        <p:spPr>
          <a:xfrm>
            <a:off x="2977895" y="3139286"/>
            <a:ext cx="395785" cy="259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id="{816EF8F4-1090-8141-9FC9-CA43A62D0B9F}"/>
              </a:ext>
            </a:extLst>
          </p:cNvPr>
          <p:cNvSpPr/>
          <p:nvPr/>
        </p:nvSpPr>
        <p:spPr>
          <a:xfrm>
            <a:off x="5786967" y="3139286"/>
            <a:ext cx="395785" cy="259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id="{06341A36-BA07-444B-9AC9-51EDB83091C1}"/>
              </a:ext>
            </a:extLst>
          </p:cNvPr>
          <p:cNvSpPr/>
          <p:nvPr/>
        </p:nvSpPr>
        <p:spPr>
          <a:xfrm>
            <a:off x="8559877" y="3139286"/>
            <a:ext cx="395785" cy="259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44278BD-A234-3549-A10F-465AFED7E578}"/>
              </a:ext>
            </a:extLst>
          </p:cNvPr>
          <p:cNvSpPr txBox="1"/>
          <p:nvPr/>
        </p:nvSpPr>
        <p:spPr>
          <a:xfrm>
            <a:off x="587027" y="2175818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Resize image</a:t>
            </a:r>
          </a:p>
          <a:p>
            <a:pPr lvl="0">
              <a:defRPr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生成图像金字塔</a:t>
            </a:r>
            <a:endParaRPr lang="en-US" altLang="zh-CN" sz="2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ECA0D37-F47B-564C-B170-746F30B21B45}"/>
              </a:ext>
            </a:extLst>
          </p:cNvPr>
          <p:cNvSpPr txBox="1"/>
          <p:nvPr/>
        </p:nvSpPr>
        <p:spPr>
          <a:xfrm>
            <a:off x="3373680" y="217581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P-net</a:t>
            </a:r>
          </a:p>
          <a:p>
            <a:pPr lvl="0">
              <a:defRPr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可能存在人脸区域</a:t>
            </a:r>
            <a:endParaRPr lang="en-US" altLang="zh-CN" sz="2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031543D-0DED-314E-BD0E-AA8346BA73F3}"/>
              </a:ext>
            </a:extLst>
          </p:cNvPr>
          <p:cNvSpPr txBox="1"/>
          <p:nvPr/>
        </p:nvSpPr>
        <p:spPr>
          <a:xfrm>
            <a:off x="6166698" y="2175818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R-net</a:t>
            </a:r>
          </a:p>
          <a:p>
            <a:pPr lvl="0">
              <a:defRPr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筛选人脸并修正位置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B25213B-3650-4743-BB54-E8C75BB2DE6D}"/>
              </a:ext>
            </a:extLst>
          </p:cNvPr>
          <p:cNvSpPr txBox="1"/>
          <p:nvPr/>
        </p:nvSpPr>
        <p:spPr>
          <a:xfrm>
            <a:off x="8769708" y="217581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O-net</a:t>
            </a:r>
          </a:p>
          <a:p>
            <a:pPr lvl="0">
              <a:defRPr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人脸位置和简单特征点</a:t>
            </a:r>
          </a:p>
        </p:txBody>
      </p:sp>
      <p:sp>
        <p:nvSpPr>
          <p:cNvPr id="68" name="işľiḍê">
            <a:extLst>
              <a:ext uri="{FF2B5EF4-FFF2-40B4-BE49-F238E27FC236}">
                <a16:creationId xmlns:a16="http://schemas.microsoft.com/office/drawing/2014/main" id="{CDD44073-69E8-7140-A599-49D0DEBAB6AE}"/>
              </a:ext>
            </a:extLst>
          </p:cNvPr>
          <p:cNvSpPr/>
          <p:nvPr/>
        </p:nvSpPr>
        <p:spPr>
          <a:xfrm>
            <a:off x="1140582" y="1233020"/>
            <a:ext cx="935481" cy="830241"/>
          </a:xfrm>
          <a:prstGeom prst="ellipse">
            <a:avLst/>
          </a:prstGeom>
          <a:solidFill>
            <a:schemeClr val="accent1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9" name="îṧļîḓè">
            <a:extLst>
              <a:ext uri="{FF2B5EF4-FFF2-40B4-BE49-F238E27FC236}">
                <a16:creationId xmlns:a16="http://schemas.microsoft.com/office/drawing/2014/main" id="{14D21ED8-5AA1-244E-A384-678697470E05}"/>
              </a:ext>
            </a:extLst>
          </p:cNvPr>
          <p:cNvSpPr/>
          <p:nvPr/>
        </p:nvSpPr>
        <p:spPr>
          <a:xfrm>
            <a:off x="3957184" y="1233020"/>
            <a:ext cx="935481" cy="830241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0" name="i$ľîḓé">
            <a:extLst>
              <a:ext uri="{FF2B5EF4-FFF2-40B4-BE49-F238E27FC236}">
                <a16:creationId xmlns:a16="http://schemas.microsoft.com/office/drawing/2014/main" id="{EBEF3191-BFAE-E14D-AF28-23D612A09CC9}"/>
              </a:ext>
            </a:extLst>
          </p:cNvPr>
          <p:cNvSpPr/>
          <p:nvPr/>
        </p:nvSpPr>
        <p:spPr>
          <a:xfrm>
            <a:off x="6848286" y="1233020"/>
            <a:ext cx="935481" cy="830241"/>
          </a:xfrm>
          <a:prstGeom prst="ellipse">
            <a:avLst/>
          </a:prstGeom>
          <a:solidFill>
            <a:srgbClr val="00B0F0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1" name="ïSlíďê">
            <a:extLst>
              <a:ext uri="{FF2B5EF4-FFF2-40B4-BE49-F238E27FC236}">
                <a16:creationId xmlns:a16="http://schemas.microsoft.com/office/drawing/2014/main" id="{2BF11D2E-DEB6-A644-BDEA-E988F755E6BD}"/>
              </a:ext>
            </a:extLst>
          </p:cNvPr>
          <p:cNvSpPr/>
          <p:nvPr/>
        </p:nvSpPr>
        <p:spPr>
          <a:xfrm>
            <a:off x="9673904" y="1233020"/>
            <a:ext cx="935481" cy="830241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133D8-88C5-8949-A04F-9A63987C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0" y="3079831"/>
            <a:ext cx="2292896" cy="2926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A1028-02D3-934E-AC05-88D6B3FC2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62" y="3020376"/>
            <a:ext cx="2477924" cy="3045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3FD70-1932-DA40-960B-473FD4389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52" y="3021485"/>
            <a:ext cx="2505045" cy="3042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EF7D9B-383E-444D-ABAE-8C87E4AA7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697" y="3041806"/>
            <a:ext cx="2494482" cy="30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9D369-2224-491E-B3AC-0C3C434F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人脸对齐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4E6409-C8DA-4C81-90D5-517683B6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4098" name="Picture 2" descr="0.tiff">
            <a:extLst>
              <a:ext uri="{FF2B5EF4-FFF2-40B4-BE49-F238E27FC236}">
                <a16:creationId xmlns:a16="http://schemas.microsoft.com/office/drawing/2014/main" id="{4533C4E6-EAA0-D549-B29D-312279704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700" y="1318565"/>
            <a:ext cx="2517776" cy="20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0.tiff">
            <a:extLst>
              <a:ext uri="{FF2B5EF4-FFF2-40B4-BE49-F238E27FC236}">
                <a16:creationId xmlns:a16="http://schemas.microsoft.com/office/drawing/2014/main" id="{977BBC97-1DAD-4042-A5E7-E35A95705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00" y="1318566"/>
            <a:ext cx="2038955" cy="202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4C3E6A6A-5568-8A40-9569-7A34966F6B17}"/>
              </a:ext>
            </a:extLst>
          </p:cNvPr>
          <p:cNvCxnSpPr>
            <a:cxnSpLocks/>
          </p:cNvCxnSpPr>
          <p:nvPr/>
        </p:nvCxnSpPr>
        <p:spPr>
          <a:xfrm flipV="1">
            <a:off x="2901558" y="2304045"/>
            <a:ext cx="4214142" cy="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DB86529B-C097-2E4D-B92B-E562F0FB99DE}"/>
              </a:ext>
            </a:extLst>
          </p:cNvPr>
          <p:cNvSpPr txBox="1">
            <a:spLocks/>
          </p:cNvSpPr>
          <p:nvPr/>
        </p:nvSpPr>
        <p:spPr>
          <a:xfrm>
            <a:off x="3882605" y="3685595"/>
            <a:ext cx="5206894" cy="2810364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latin typeface="+mn-ea"/>
              </a:rPr>
              <a:t>定位关键点（</a:t>
            </a:r>
            <a:r>
              <a:rPr kumimoji="1" lang="en-US" altLang="zh-CN" sz="2000" dirty="0">
                <a:latin typeface="+mn-ea"/>
              </a:rPr>
              <a:t>landmark</a:t>
            </a:r>
            <a:r>
              <a:rPr kumimoji="1" lang="zh-CN" altLang="en-US" sz="2000" dirty="0">
                <a:latin typeface="+mn-ea"/>
              </a:rPr>
              <a:t> </a:t>
            </a:r>
            <a:r>
              <a:rPr kumimoji="1" lang="en-US" altLang="zh-CN" sz="2000" dirty="0">
                <a:latin typeface="+mn-ea"/>
              </a:rPr>
              <a:t>5</a:t>
            </a:r>
            <a:r>
              <a:rPr kumimoji="1" lang="zh-CN" altLang="en-US" sz="2000" dirty="0">
                <a:latin typeface="+mn-ea"/>
              </a:rPr>
              <a:t>）</a:t>
            </a:r>
            <a:endParaRPr kumimoji="1"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latin typeface="+mn-ea"/>
              </a:rPr>
              <a:t>计算转换函数</a:t>
            </a:r>
            <a:r>
              <a:rPr kumimoji="1" lang="en-US" altLang="zh-CN" sz="2000" dirty="0">
                <a:latin typeface="+mn-ea"/>
              </a:rPr>
              <a:t> (</a:t>
            </a:r>
            <a:r>
              <a:rPr kumimoji="1" lang="zh-CN" altLang="en-US" sz="2000" dirty="0">
                <a:latin typeface="+mn-ea"/>
              </a:rPr>
              <a:t>仿射矩阵</a:t>
            </a:r>
            <a:r>
              <a:rPr kumimoji="1" lang="en-US" altLang="zh-CN" sz="2000" dirty="0">
                <a:latin typeface="+mn-ea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latin typeface="+mn-ea"/>
              </a:rPr>
              <a:t>将原图</a:t>
            </a:r>
            <a:r>
              <a:rPr kumimoji="1" lang="en-US" altLang="zh-CN" sz="2000" dirty="0">
                <a:latin typeface="+mn-ea"/>
              </a:rPr>
              <a:t>map</a:t>
            </a:r>
            <a:r>
              <a:rPr kumimoji="1" lang="zh-CN" altLang="en-US" sz="2000" dirty="0">
                <a:latin typeface="+mn-ea"/>
              </a:rPr>
              <a:t>至目标图</a:t>
            </a:r>
            <a:endParaRPr kumimoji="1"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latin typeface="+mn-ea"/>
              </a:rPr>
              <a:t>裁剪目标图中的人脸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9A74-36D6-DB4D-93AB-A4CA09DEA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476" y="1287287"/>
            <a:ext cx="1941438" cy="2108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F1251-A7E2-F245-B6B9-D0AB735E9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54" y="1318565"/>
            <a:ext cx="1881521" cy="20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3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A33B-A99E-EC42-A710-BBC90D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特征提取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33336-7ADE-CA4F-9F08-5F1AB37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D07B4BE-3541-D048-8133-3E5BA9B1778F}"/>
              </a:ext>
            </a:extLst>
          </p:cNvPr>
          <p:cNvCxnSpPr>
            <a:cxnSpLocks/>
          </p:cNvCxnSpPr>
          <p:nvPr/>
        </p:nvCxnSpPr>
        <p:spPr>
          <a:xfrm>
            <a:off x="3059088" y="3374967"/>
            <a:ext cx="113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0.tiff">
            <a:extLst>
              <a:ext uri="{FF2B5EF4-FFF2-40B4-BE49-F238E27FC236}">
                <a16:creationId xmlns:a16="http://schemas.microsoft.com/office/drawing/2014/main" id="{D0DB9D76-0D24-D94B-9C84-A0C9E80AD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814" y="2116655"/>
            <a:ext cx="3444534" cy="271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D720CAC-1509-D042-8F3B-32E6B303D109}"/>
              </a:ext>
            </a:extLst>
          </p:cNvPr>
          <p:cNvCxnSpPr>
            <a:cxnSpLocks/>
          </p:cNvCxnSpPr>
          <p:nvPr/>
        </p:nvCxnSpPr>
        <p:spPr>
          <a:xfrm>
            <a:off x="6822195" y="3350242"/>
            <a:ext cx="113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DA6669-0F83-B644-8BA2-E61FD3C1F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2116655"/>
            <a:ext cx="2501340" cy="2716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5B1E1-6698-164A-ACD8-14E75621B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62" y="2116654"/>
            <a:ext cx="2492782" cy="27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4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ED3A-B29D-9A40-B1FF-74F9E632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特征比对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1620-497D-AD48-94AA-B17009D4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5094A2-A21E-B748-878E-B81DBAC30EC5}"/>
                  </a:ext>
                </a:extLst>
              </p:cNvPr>
              <p:cNvSpPr/>
              <p:nvPr/>
            </p:nvSpPr>
            <p:spPr>
              <a:xfrm>
                <a:off x="1708045" y="4758897"/>
                <a:ext cx="8775909" cy="614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𝐷𝑖𝑠𝑡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5094A2-A21E-B748-878E-B81DBAC30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45" y="4758897"/>
                <a:ext cx="8775909" cy="614142"/>
              </a:xfrm>
              <a:prstGeom prst="rect">
                <a:avLst/>
              </a:prstGeom>
              <a:blipFill>
                <a:blip r:embed="rId2"/>
                <a:stretch>
                  <a:fillRect b="-183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E40CCE-D31C-CF4F-9730-6F9955B51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484961"/>
            <a:ext cx="4736963" cy="2795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90E670-97C4-374F-9187-8C40438DA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09" y="1360804"/>
            <a:ext cx="5258064" cy="291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6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13AC-A713-B544-8249-2147C2B4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Demo与思考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57CE2-3693-C14B-BF6D-70066EFC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0FC38-FA82-104F-8853-C0DBC760D954}"/>
              </a:ext>
            </a:extLst>
          </p:cNvPr>
          <p:cNvSpPr txBox="1"/>
          <p:nvPr/>
        </p:nvSpPr>
        <p:spPr>
          <a:xfrm>
            <a:off x="3239208" y="3973917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+mj-lt"/>
              </a:rPr>
              <a:t>隐私问题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lt"/>
              </a:rPr>
              <a:t>能否借鉴到安全领域？</a:t>
            </a:r>
            <a:endParaRPr lang="en-CN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F1055E-8EB4-1F46-A2F5-94F29B3BFB87}"/>
              </a:ext>
            </a:extLst>
          </p:cNvPr>
          <p:cNvSpPr/>
          <p:nvPr/>
        </p:nvSpPr>
        <p:spPr>
          <a:xfrm>
            <a:off x="3101350" y="2631381"/>
            <a:ext cx="513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hlinkClick r:id="rId2"/>
              </a:rPr>
              <a:t>http://localhost:8888/notebooks/face/demo.ipynb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6411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4DF68-3343-AE43-8A89-8CB6B2D2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 :</a:t>
            </a:r>
            <a:r>
              <a:rPr kumimoji="1" lang="zh-CN" altLang="en-US" dirty="0"/>
              <a:t> 哪个更难？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E59204-7CCC-7244-B3CA-B8C74BD7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7EE225-C54B-8849-9BDF-73391159E02B}"/>
              </a:ext>
            </a:extLst>
          </p:cNvPr>
          <p:cNvSpPr/>
          <p:nvPr/>
        </p:nvSpPr>
        <p:spPr>
          <a:xfrm>
            <a:off x="5312749" y="3804831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hlinkClick r:id="rId2"/>
              </a:rPr>
              <a:t>http://localhost:8888/notebooks/trace.ipynb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109E6-A4B4-8442-BB67-D19C067B22D5}"/>
              </a:ext>
            </a:extLst>
          </p:cNvPr>
          <p:cNvSpPr txBox="1"/>
          <p:nvPr/>
        </p:nvSpPr>
        <p:spPr>
          <a:xfrm>
            <a:off x="3316561" y="2744479"/>
            <a:ext cx="2779439" cy="56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7" lvl="1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B</a:t>
            </a:r>
            <a:r>
              <a:rPr lang="zh-CN" altLang="en-US" dirty="0"/>
              <a:t>：人脸识别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A2C8F-E67F-AF4E-9455-602FE3B91757}"/>
              </a:ext>
            </a:extLst>
          </p:cNvPr>
          <p:cNvSpPr txBox="1"/>
          <p:nvPr/>
        </p:nvSpPr>
        <p:spPr>
          <a:xfrm>
            <a:off x="3316560" y="3657575"/>
            <a:ext cx="2779439" cy="56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7" lvl="1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C</a:t>
            </a:r>
            <a:r>
              <a:rPr lang="zh-CN" altLang="en-US" dirty="0"/>
              <a:t>：目标追踪</a:t>
            </a:r>
            <a:endParaRPr lang="en-US" altLang="zh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0B7C8-3C28-9946-AE54-10B8AEF9B015}"/>
              </a:ext>
            </a:extLst>
          </p:cNvPr>
          <p:cNvSpPr txBox="1"/>
          <p:nvPr/>
        </p:nvSpPr>
        <p:spPr>
          <a:xfrm>
            <a:off x="3316560" y="4505099"/>
            <a:ext cx="2779439" cy="56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7" lvl="1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D</a:t>
            </a:r>
            <a:r>
              <a:rPr lang="zh-CN" altLang="en-US" dirty="0"/>
              <a:t>：智能音箱</a:t>
            </a:r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3E768-A17A-8942-8A64-74016099151F}"/>
              </a:ext>
            </a:extLst>
          </p:cNvPr>
          <p:cNvSpPr txBox="1"/>
          <p:nvPr/>
        </p:nvSpPr>
        <p:spPr>
          <a:xfrm>
            <a:off x="3315766" y="1812820"/>
            <a:ext cx="2779439" cy="56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7" lvl="1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A</a:t>
            </a:r>
            <a:r>
              <a:rPr lang="zh-CN" altLang="en-US" dirty="0"/>
              <a:t>：销售预测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117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77BE-B6B2-C441-91D2-5569FD72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当前AI智力水平如何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38E1-1837-D04C-884A-086B3805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F1429-D459-814A-8E78-7892CA424CB8}"/>
              </a:ext>
            </a:extLst>
          </p:cNvPr>
          <p:cNvSpPr txBox="1"/>
          <p:nvPr/>
        </p:nvSpPr>
        <p:spPr>
          <a:xfrm>
            <a:off x="8741603" y="3011657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Gump: </a:t>
            </a:r>
            <a:r>
              <a:rPr lang="en-CN" dirty="0"/>
              <a:t>Can bird fly</a:t>
            </a:r>
            <a:r>
              <a:rPr lang="zh-CN" altLang="en-US" dirty="0"/>
              <a:t> </a:t>
            </a:r>
            <a:r>
              <a:rPr lang="en-CN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63C07-4434-0941-8849-3BF43A7621A3}"/>
              </a:ext>
            </a:extLst>
          </p:cNvPr>
          <p:cNvSpPr txBox="1"/>
          <p:nvPr/>
        </p:nvSpPr>
        <p:spPr>
          <a:xfrm>
            <a:off x="8741603" y="182978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Jenny: Do you love me</a:t>
            </a:r>
            <a:r>
              <a:rPr lang="zh-CN" altLang="en-US" dirty="0"/>
              <a:t> </a:t>
            </a:r>
            <a:r>
              <a:rPr lang="en-CN" dirty="0"/>
              <a:t>?</a:t>
            </a:r>
          </a:p>
        </p:txBody>
      </p:sp>
      <p:pic>
        <p:nvPicPr>
          <p:cNvPr id="10244" name="Picture 4" descr="Forrest Gump author Winston Groom dies aged 77 | Movies | The Guardian">
            <a:extLst>
              <a:ext uri="{FF2B5EF4-FFF2-40B4-BE49-F238E27FC236}">
                <a16:creationId xmlns:a16="http://schemas.microsoft.com/office/drawing/2014/main" id="{82CECC1D-B0A9-544E-9881-347E5E6C0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85" y="1678374"/>
            <a:ext cx="343281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442488-ECCD-874B-8205-28CF980190A6}"/>
              </a:ext>
            </a:extLst>
          </p:cNvPr>
          <p:cNvSpPr/>
          <p:nvPr/>
        </p:nvSpPr>
        <p:spPr>
          <a:xfrm>
            <a:off x="1343136" y="2413942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Can bird fly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07848-F70C-CC45-B0DA-BBA4A42D412A}"/>
              </a:ext>
            </a:extLst>
          </p:cNvPr>
          <p:cNvSpPr/>
          <p:nvPr/>
        </p:nvSpPr>
        <p:spPr>
          <a:xfrm>
            <a:off x="707506" y="241562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翻译</a:t>
            </a:r>
          </a:p>
        </p:txBody>
      </p:sp>
      <p:grpSp>
        <p:nvGrpSpPr>
          <p:cNvPr id="16" name="组合 56">
            <a:extLst>
              <a:ext uri="{FF2B5EF4-FFF2-40B4-BE49-F238E27FC236}">
                <a16:creationId xmlns:a16="http://schemas.microsoft.com/office/drawing/2014/main" id="{A70806EF-E1E2-3340-9660-CB9CC47E46A7}"/>
              </a:ext>
            </a:extLst>
          </p:cNvPr>
          <p:cNvGrpSpPr/>
          <p:nvPr/>
        </p:nvGrpSpPr>
        <p:grpSpPr>
          <a:xfrm>
            <a:off x="1376100" y="4694291"/>
            <a:ext cx="1454679" cy="1481358"/>
            <a:chOff x="1084562" y="2106682"/>
            <a:chExt cx="2003764" cy="2003764"/>
          </a:xfrm>
        </p:grpSpPr>
        <p:sp>
          <p:nvSpPr>
            <p:cNvPr id="17" name="íSḻïḓê">
              <a:extLst>
                <a:ext uri="{FF2B5EF4-FFF2-40B4-BE49-F238E27FC236}">
                  <a16:creationId xmlns:a16="http://schemas.microsoft.com/office/drawing/2014/main" id="{05F6BEB0-8452-1B48-B2D0-490D7A9E5E7E}"/>
                </a:ext>
              </a:extLst>
            </p:cNvPr>
            <p:cNvSpPr/>
            <p:nvPr/>
          </p:nvSpPr>
          <p:spPr>
            <a:xfrm>
              <a:off x="1300989" y="2314093"/>
              <a:ext cx="1584795" cy="1584795"/>
            </a:xfrm>
            <a:prstGeom prst="donut">
              <a:avLst>
                <a:gd name="adj" fmla="val 4136"/>
              </a:avLst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400"/>
            </a:p>
          </p:txBody>
        </p:sp>
        <p:sp>
          <p:nvSpPr>
            <p:cNvPr id="18" name="ïşḻíḍè">
              <a:extLst>
                <a:ext uri="{FF2B5EF4-FFF2-40B4-BE49-F238E27FC236}">
                  <a16:creationId xmlns:a16="http://schemas.microsoft.com/office/drawing/2014/main" id="{D842CFB9-FE09-7549-A805-ECD982B31D85}"/>
                </a:ext>
              </a:extLst>
            </p:cNvPr>
            <p:cNvSpPr/>
            <p:nvPr/>
          </p:nvSpPr>
          <p:spPr>
            <a:xfrm>
              <a:off x="1084562" y="2106682"/>
              <a:ext cx="2003764" cy="2003764"/>
            </a:xfrm>
            <a:prstGeom prst="ellipse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400"/>
            </a:p>
          </p:txBody>
        </p:sp>
        <p:sp>
          <p:nvSpPr>
            <p:cNvPr id="19" name="îśľïḍè">
              <a:extLst>
                <a:ext uri="{FF2B5EF4-FFF2-40B4-BE49-F238E27FC236}">
                  <a16:creationId xmlns:a16="http://schemas.microsoft.com/office/drawing/2014/main" id="{A92D6C4B-41AA-B141-9873-05F670F0037E}"/>
                </a:ext>
              </a:extLst>
            </p:cNvPr>
            <p:cNvSpPr txBox="1"/>
            <p:nvPr/>
          </p:nvSpPr>
          <p:spPr>
            <a:xfrm>
              <a:off x="1659867" y="2820041"/>
              <a:ext cx="797071" cy="46311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en-CN" sz="1400" dirty="0"/>
                <a:t>感知智能</a:t>
              </a:r>
            </a:p>
            <a:p>
              <a:pPr algn="ctr"/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0" name="组合 56">
            <a:extLst>
              <a:ext uri="{FF2B5EF4-FFF2-40B4-BE49-F238E27FC236}">
                <a16:creationId xmlns:a16="http://schemas.microsoft.com/office/drawing/2014/main" id="{07F3D6D2-582F-8A44-BC55-09B1433A87A0}"/>
              </a:ext>
            </a:extLst>
          </p:cNvPr>
          <p:cNvGrpSpPr/>
          <p:nvPr/>
        </p:nvGrpSpPr>
        <p:grpSpPr>
          <a:xfrm>
            <a:off x="6986957" y="4694291"/>
            <a:ext cx="1454678" cy="1412074"/>
            <a:chOff x="1084562" y="2106682"/>
            <a:chExt cx="2003764" cy="2003764"/>
          </a:xfrm>
        </p:grpSpPr>
        <p:sp>
          <p:nvSpPr>
            <p:cNvPr id="21" name="íSḻïḓê">
              <a:extLst>
                <a:ext uri="{FF2B5EF4-FFF2-40B4-BE49-F238E27FC236}">
                  <a16:creationId xmlns:a16="http://schemas.microsoft.com/office/drawing/2014/main" id="{E316F5DF-109D-1A4A-BEA2-1252D70FBF4F}"/>
                </a:ext>
              </a:extLst>
            </p:cNvPr>
            <p:cNvSpPr/>
            <p:nvPr/>
          </p:nvSpPr>
          <p:spPr>
            <a:xfrm>
              <a:off x="1300989" y="2314093"/>
              <a:ext cx="1584795" cy="1584795"/>
            </a:xfrm>
            <a:prstGeom prst="donut">
              <a:avLst>
                <a:gd name="adj" fmla="val 4136"/>
              </a:avLst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400"/>
            </a:p>
          </p:txBody>
        </p:sp>
        <p:sp>
          <p:nvSpPr>
            <p:cNvPr id="22" name="ïşḻíḍè">
              <a:extLst>
                <a:ext uri="{FF2B5EF4-FFF2-40B4-BE49-F238E27FC236}">
                  <a16:creationId xmlns:a16="http://schemas.microsoft.com/office/drawing/2014/main" id="{246A1421-DC53-134A-A3A5-0F16D8A3CA53}"/>
                </a:ext>
              </a:extLst>
            </p:cNvPr>
            <p:cNvSpPr/>
            <p:nvPr/>
          </p:nvSpPr>
          <p:spPr>
            <a:xfrm>
              <a:off x="1084562" y="2106682"/>
              <a:ext cx="2003764" cy="2003764"/>
            </a:xfrm>
            <a:prstGeom prst="ellipse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400"/>
            </a:p>
          </p:txBody>
        </p:sp>
        <p:sp>
          <p:nvSpPr>
            <p:cNvPr id="23" name="îśľïḍè">
              <a:extLst>
                <a:ext uri="{FF2B5EF4-FFF2-40B4-BE49-F238E27FC236}">
                  <a16:creationId xmlns:a16="http://schemas.microsoft.com/office/drawing/2014/main" id="{5ECDA530-28C0-D143-889D-FDE5B8B8C84F}"/>
                </a:ext>
              </a:extLst>
            </p:cNvPr>
            <p:cNvSpPr txBox="1"/>
            <p:nvPr/>
          </p:nvSpPr>
          <p:spPr>
            <a:xfrm>
              <a:off x="1659867" y="2845887"/>
              <a:ext cx="797071" cy="46311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en-CN" sz="1400" dirty="0"/>
                <a:t>认知智能</a:t>
              </a:r>
            </a:p>
            <a:p>
              <a:pPr algn="ctr"/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9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012AC-B2BB-458C-9185-FF56D6FD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起源与发展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3CE08B-5787-4C19-B0DD-CC8A15C7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C4D459-6CB3-4A8F-865F-78F63706EEA8}"/>
              </a:ext>
            </a:extLst>
          </p:cNvPr>
          <p:cNvCxnSpPr/>
          <p:nvPr/>
        </p:nvCxnSpPr>
        <p:spPr>
          <a:xfrm>
            <a:off x="2771675" y="4778493"/>
            <a:ext cx="1903257" cy="0"/>
          </a:xfrm>
          <a:prstGeom prst="line">
            <a:avLst/>
          </a:prstGeom>
          <a:ln w="38100" cap="flat">
            <a:solidFill>
              <a:schemeClr val="bg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ïṧlíḋe">
            <a:extLst>
              <a:ext uri="{FF2B5EF4-FFF2-40B4-BE49-F238E27FC236}">
                <a16:creationId xmlns:a16="http://schemas.microsoft.com/office/drawing/2014/main" id="{35CB69AD-4489-4952-BD93-095A0B7F7FCD}"/>
              </a:ext>
            </a:extLst>
          </p:cNvPr>
          <p:cNvSpPr txBox="1"/>
          <p:nvPr/>
        </p:nvSpPr>
        <p:spPr>
          <a:xfrm>
            <a:off x="673099" y="4846030"/>
            <a:ext cx="18396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dirty="0"/>
              <a:t>创意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67524C1-A3DF-4C1A-8663-44C5D68AF192}"/>
              </a:ext>
            </a:extLst>
          </p:cNvPr>
          <p:cNvCxnSpPr/>
          <p:nvPr/>
        </p:nvCxnSpPr>
        <p:spPr>
          <a:xfrm>
            <a:off x="673101" y="5299307"/>
            <a:ext cx="1903257" cy="0"/>
          </a:xfrm>
          <a:prstGeom prst="line">
            <a:avLst/>
          </a:prstGeom>
          <a:ln w="38100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ṩlïḑê">
            <a:extLst>
              <a:ext uri="{FF2B5EF4-FFF2-40B4-BE49-F238E27FC236}">
                <a16:creationId xmlns:a16="http://schemas.microsoft.com/office/drawing/2014/main" id="{B63C1780-8184-47FD-9E0D-F1C68141971E}"/>
              </a:ext>
            </a:extLst>
          </p:cNvPr>
          <p:cNvSpPr/>
          <p:nvPr/>
        </p:nvSpPr>
        <p:spPr>
          <a:xfrm>
            <a:off x="673100" y="5320366"/>
            <a:ext cx="1903257" cy="12051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5FD0E45-EF78-454A-9C11-454DD5854EB3}"/>
              </a:ext>
            </a:extLst>
          </p:cNvPr>
          <p:cNvCxnSpPr/>
          <p:nvPr/>
        </p:nvCxnSpPr>
        <p:spPr>
          <a:xfrm flipH="1">
            <a:off x="2576358" y="4776477"/>
            <a:ext cx="198916" cy="52283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83F75CA-E4B3-4E38-89AC-493C8E8A2BBF}"/>
              </a:ext>
            </a:extLst>
          </p:cNvPr>
          <p:cNvCxnSpPr/>
          <p:nvPr/>
        </p:nvCxnSpPr>
        <p:spPr>
          <a:xfrm>
            <a:off x="4872604" y="4255663"/>
            <a:ext cx="1903257" cy="0"/>
          </a:xfrm>
          <a:prstGeom prst="line">
            <a:avLst/>
          </a:prstGeom>
          <a:ln w="38100" cap="flat">
            <a:solidFill>
              <a:schemeClr val="bg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8510A1B-134B-4E59-9B1E-470870025C75}"/>
              </a:ext>
            </a:extLst>
          </p:cNvPr>
          <p:cNvCxnSpPr/>
          <p:nvPr/>
        </p:nvCxnSpPr>
        <p:spPr>
          <a:xfrm flipH="1">
            <a:off x="4677287" y="4253647"/>
            <a:ext cx="198916" cy="52283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46CD514-6EE7-4498-B038-C46884814A15}"/>
              </a:ext>
            </a:extLst>
          </p:cNvPr>
          <p:cNvCxnSpPr/>
          <p:nvPr/>
        </p:nvCxnSpPr>
        <p:spPr>
          <a:xfrm>
            <a:off x="6971178" y="3732833"/>
            <a:ext cx="1903257" cy="0"/>
          </a:xfrm>
          <a:prstGeom prst="line">
            <a:avLst/>
          </a:prstGeom>
          <a:ln w="38100" cap="flat">
            <a:solidFill>
              <a:schemeClr val="bg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8EA2748-CBF2-40E7-9B6E-4D4A696714C6}"/>
              </a:ext>
            </a:extLst>
          </p:cNvPr>
          <p:cNvCxnSpPr/>
          <p:nvPr/>
        </p:nvCxnSpPr>
        <p:spPr>
          <a:xfrm flipH="1">
            <a:off x="6775860" y="3730817"/>
            <a:ext cx="198916" cy="52283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4A29B4D-361D-4DCC-B004-01BE8191222A}"/>
              </a:ext>
            </a:extLst>
          </p:cNvPr>
          <p:cNvCxnSpPr>
            <a:cxnSpLocks/>
          </p:cNvCxnSpPr>
          <p:nvPr/>
        </p:nvCxnSpPr>
        <p:spPr>
          <a:xfrm flipV="1">
            <a:off x="9063555" y="3207987"/>
            <a:ext cx="1976633" cy="2016"/>
          </a:xfrm>
          <a:prstGeom prst="line">
            <a:avLst/>
          </a:prstGeom>
          <a:ln w="38100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46A9EE8-E0EB-445B-9494-1C5E520C9134}"/>
              </a:ext>
            </a:extLst>
          </p:cNvPr>
          <p:cNvCxnSpPr/>
          <p:nvPr/>
        </p:nvCxnSpPr>
        <p:spPr>
          <a:xfrm flipH="1">
            <a:off x="8874434" y="3207987"/>
            <a:ext cx="198916" cy="52283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îS1îḋê">
            <a:extLst>
              <a:ext uri="{FF2B5EF4-FFF2-40B4-BE49-F238E27FC236}">
                <a16:creationId xmlns:a16="http://schemas.microsoft.com/office/drawing/2014/main" id="{556E543E-1460-4C43-8A37-7C94A4D6A285}"/>
              </a:ext>
            </a:extLst>
          </p:cNvPr>
          <p:cNvSpPr txBox="1"/>
          <p:nvPr/>
        </p:nvSpPr>
        <p:spPr>
          <a:xfrm>
            <a:off x="2771673" y="4320519"/>
            <a:ext cx="18396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dirty="0"/>
              <a:t>可行性分析</a:t>
            </a:r>
            <a:endParaRPr kumimoji="1" lang="en-US" altLang="zh-CN" dirty="0"/>
          </a:p>
        </p:txBody>
      </p:sp>
      <p:sp>
        <p:nvSpPr>
          <p:cNvPr id="19" name="íṣlíḍê">
            <a:extLst>
              <a:ext uri="{FF2B5EF4-FFF2-40B4-BE49-F238E27FC236}">
                <a16:creationId xmlns:a16="http://schemas.microsoft.com/office/drawing/2014/main" id="{4423D1F1-22F5-4E60-86C0-E58FDF5D05B6}"/>
              </a:ext>
            </a:extLst>
          </p:cNvPr>
          <p:cNvSpPr txBox="1"/>
          <p:nvPr/>
        </p:nvSpPr>
        <p:spPr>
          <a:xfrm>
            <a:off x="4872602" y="3778952"/>
            <a:ext cx="18396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dirty="0"/>
              <a:t>确立需求</a:t>
            </a:r>
          </a:p>
        </p:txBody>
      </p:sp>
      <p:sp>
        <p:nvSpPr>
          <p:cNvPr id="20" name="îS1îdé">
            <a:extLst>
              <a:ext uri="{FF2B5EF4-FFF2-40B4-BE49-F238E27FC236}">
                <a16:creationId xmlns:a16="http://schemas.microsoft.com/office/drawing/2014/main" id="{3F8D74E4-8073-44AC-B051-33B7917EC1A9}"/>
              </a:ext>
            </a:extLst>
          </p:cNvPr>
          <p:cNvSpPr txBox="1"/>
          <p:nvPr/>
        </p:nvSpPr>
        <p:spPr>
          <a:xfrm>
            <a:off x="6971176" y="3272552"/>
            <a:ext cx="18396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dirty="0"/>
              <a:t>确定技术路线</a:t>
            </a:r>
          </a:p>
        </p:txBody>
      </p:sp>
      <p:sp>
        <p:nvSpPr>
          <p:cNvPr id="21" name="íŝļîḓe">
            <a:extLst>
              <a:ext uri="{FF2B5EF4-FFF2-40B4-BE49-F238E27FC236}">
                <a16:creationId xmlns:a16="http://schemas.microsoft.com/office/drawing/2014/main" id="{BC55EBD4-0C20-453D-88D8-BD59E1EDE81E}"/>
              </a:ext>
            </a:extLst>
          </p:cNvPr>
          <p:cNvSpPr txBox="1"/>
          <p:nvPr/>
        </p:nvSpPr>
        <p:spPr>
          <a:xfrm>
            <a:off x="9069748" y="2744286"/>
            <a:ext cx="1763567" cy="31217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dirty="0"/>
              <a:t>三起三落</a:t>
            </a:r>
            <a:endParaRPr kumimoji="1" lang="en-US" altLang="zh-CN" dirty="0"/>
          </a:p>
        </p:txBody>
      </p:sp>
      <p:sp>
        <p:nvSpPr>
          <p:cNvPr id="22" name="íşḷîḍe">
            <a:extLst>
              <a:ext uri="{FF2B5EF4-FFF2-40B4-BE49-F238E27FC236}">
                <a16:creationId xmlns:a16="http://schemas.microsoft.com/office/drawing/2014/main" id="{DD8B6678-3A49-4CB6-ABD6-39DE8B399079}"/>
              </a:ext>
            </a:extLst>
          </p:cNvPr>
          <p:cNvSpPr/>
          <p:nvPr/>
        </p:nvSpPr>
        <p:spPr bwMode="auto">
          <a:xfrm>
            <a:off x="669925" y="5040716"/>
            <a:ext cx="1902833" cy="110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kumimoji="1" lang="en-US" altLang="zh-CN" dirty="0"/>
          </a:p>
        </p:txBody>
      </p:sp>
      <p:sp>
        <p:nvSpPr>
          <p:cNvPr id="23" name="îṣľídê">
            <a:extLst>
              <a:ext uri="{FF2B5EF4-FFF2-40B4-BE49-F238E27FC236}">
                <a16:creationId xmlns:a16="http://schemas.microsoft.com/office/drawing/2014/main" id="{1E581E9A-2F3F-4AE6-A551-EA5DA6DBCCC4}"/>
              </a:ext>
            </a:extLst>
          </p:cNvPr>
          <p:cNvSpPr/>
          <p:nvPr/>
        </p:nvSpPr>
        <p:spPr bwMode="auto">
          <a:xfrm>
            <a:off x="2771673" y="4823842"/>
            <a:ext cx="1902833" cy="110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kumimoji="1" lang="en-US" altLang="zh-CN" dirty="0"/>
          </a:p>
        </p:txBody>
      </p:sp>
      <p:sp>
        <p:nvSpPr>
          <p:cNvPr id="24" name="íśļîďé">
            <a:extLst>
              <a:ext uri="{FF2B5EF4-FFF2-40B4-BE49-F238E27FC236}">
                <a16:creationId xmlns:a16="http://schemas.microsoft.com/office/drawing/2014/main" id="{221C1F38-6CA1-414E-A55E-AEF915219375}"/>
              </a:ext>
            </a:extLst>
          </p:cNvPr>
          <p:cNvSpPr/>
          <p:nvPr/>
        </p:nvSpPr>
        <p:spPr bwMode="auto">
          <a:xfrm>
            <a:off x="4869821" y="4260329"/>
            <a:ext cx="1902833" cy="110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kumimoji="1" lang="en-US" altLang="zh-CN" dirty="0"/>
          </a:p>
        </p:txBody>
      </p:sp>
      <p:sp>
        <p:nvSpPr>
          <p:cNvPr id="25" name="ïŝḻîḍè">
            <a:extLst>
              <a:ext uri="{FF2B5EF4-FFF2-40B4-BE49-F238E27FC236}">
                <a16:creationId xmlns:a16="http://schemas.microsoft.com/office/drawing/2014/main" id="{EA8BD5AA-4408-4085-B8F4-ADE70C9EC0CF}"/>
              </a:ext>
            </a:extLst>
          </p:cNvPr>
          <p:cNvSpPr/>
          <p:nvPr/>
        </p:nvSpPr>
        <p:spPr bwMode="auto">
          <a:xfrm>
            <a:off x="6974776" y="3741903"/>
            <a:ext cx="1902833" cy="110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kumimoji="1" lang="en-US" altLang="zh-CN" dirty="0"/>
          </a:p>
          <a:p>
            <a:pPr algn="ctr"/>
            <a:endParaRPr kumimoji="1" lang="en-US" altLang="zh-CN" dirty="0"/>
          </a:p>
        </p:txBody>
      </p:sp>
      <p:sp>
        <p:nvSpPr>
          <p:cNvPr id="27" name="íslïḋè">
            <a:extLst>
              <a:ext uri="{FF2B5EF4-FFF2-40B4-BE49-F238E27FC236}">
                <a16:creationId xmlns:a16="http://schemas.microsoft.com/office/drawing/2014/main" id="{59F033D7-13CD-4127-A0B6-55BD21C114D1}"/>
              </a:ext>
            </a:extLst>
          </p:cNvPr>
          <p:cNvSpPr/>
          <p:nvPr/>
        </p:nvSpPr>
        <p:spPr bwMode="auto">
          <a:xfrm>
            <a:off x="1368614" y="4423857"/>
            <a:ext cx="505454" cy="420956"/>
          </a:xfrm>
          <a:custGeom>
            <a:avLst/>
            <a:gdLst>
              <a:gd name="connsiteX0" fmla="*/ 246781 w 608274"/>
              <a:gd name="connsiteY0" fmla="*/ 438498 h 506589"/>
              <a:gd name="connsiteX1" fmla="*/ 246781 w 608274"/>
              <a:gd name="connsiteY1" fmla="*/ 467297 h 506589"/>
              <a:gd name="connsiteX2" fmla="*/ 300340 w 608274"/>
              <a:gd name="connsiteY2" fmla="*/ 446881 h 506589"/>
              <a:gd name="connsiteX3" fmla="*/ 213321 w 608274"/>
              <a:gd name="connsiteY3" fmla="*/ 304884 h 506589"/>
              <a:gd name="connsiteX4" fmla="*/ 33460 w 608274"/>
              <a:gd name="connsiteY4" fmla="*/ 322334 h 506589"/>
              <a:gd name="connsiteX5" fmla="*/ 33460 w 608274"/>
              <a:gd name="connsiteY5" fmla="*/ 454352 h 506589"/>
              <a:gd name="connsiteX6" fmla="*/ 213321 w 608274"/>
              <a:gd name="connsiteY6" fmla="*/ 471802 h 506589"/>
              <a:gd name="connsiteX7" fmla="*/ 228395 w 608274"/>
              <a:gd name="connsiteY7" fmla="*/ 270439 h 506589"/>
              <a:gd name="connsiteX8" fmla="*/ 241243 w 608274"/>
              <a:gd name="connsiteY8" fmla="*/ 274602 h 506589"/>
              <a:gd name="connsiteX9" fmla="*/ 246781 w 608274"/>
              <a:gd name="connsiteY9" fmla="*/ 286749 h 506589"/>
              <a:gd name="connsiteX10" fmla="*/ 246781 w 608274"/>
              <a:gd name="connsiteY10" fmla="*/ 405252 h 506589"/>
              <a:gd name="connsiteX11" fmla="*/ 366689 w 608274"/>
              <a:gd name="connsiteY11" fmla="*/ 423957 h 506589"/>
              <a:gd name="connsiteX12" fmla="*/ 380678 w 608274"/>
              <a:gd name="connsiteY12" fmla="*/ 438441 h 506589"/>
              <a:gd name="connsiteX13" fmla="*/ 370115 w 608274"/>
              <a:gd name="connsiteY13" fmla="*/ 455493 h 506589"/>
              <a:gd name="connsiteX14" fmla="*/ 236104 w 608274"/>
              <a:gd name="connsiteY14" fmla="*/ 506589 h 506589"/>
              <a:gd name="connsiteX15" fmla="*/ 235590 w 608274"/>
              <a:gd name="connsiteY15" fmla="*/ 505334 h 506589"/>
              <a:gd name="connsiteX16" fmla="*/ 230051 w 608274"/>
              <a:gd name="connsiteY16" fmla="*/ 506304 h 506589"/>
              <a:gd name="connsiteX17" fmla="*/ 228395 w 608274"/>
              <a:gd name="connsiteY17" fmla="*/ 506247 h 506589"/>
              <a:gd name="connsiteX18" fmla="*/ 15074 w 608274"/>
              <a:gd name="connsiteY18" fmla="*/ 485546 h 506589"/>
              <a:gd name="connsiteX19" fmla="*/ 0 w 608274"/>
              <a:gd name="connsiteY19" fmla="*/ 469236 h 506589"/>
              <a:gd name="connsiteX20" fmla="*/ 0 w 608274"/>
              <a:gd name="connsiteY20" fmla="*/ 307450 h 506589"/>
              <a:gd name="connsiteX21" fmla="*/ 15074 w 608274"/>
              <a:gd name="connsiteY21" fmla="*/ 291083 h 506589"/>
              <a:gd name="connsiteX22" fmla="*/ 362895 w 608274"/>
              <a:gd name="connsiteY22" fmla="*/ 0 h 506589"/>
              <a:gd name="connsiteX23" fmla="*/ 468824 w 608274"/>
              <a:gd name="connsiteY23" fmla="*/ 90151 h 506589"/>
              <a:gd name="connsiteX24" fmla="*/ 463285 w 608274"/>
              <a:gd name="connsiteY24" fmla="*/ 153046 h 506589"/>
              <a:gd name="connsiteX25" fmla="*/ 429822 w 608274"/>
              <a:gd name="connsiteY25" fmla="*/ 235157 h 506589"/>
              <a:gd name="connsiteX26" fmla="*/ 485556 w 608274"/>
              <a:gd name="connsiteY26" fmla="*/ 284366 h 506589"/>
              <a:gd name="connsiteX27" fmla="*/ 580407 w 608274"/>
              <a:gd name="connsiteY27" fmla="*/ 317210 h 506589"/>
              <a:gd name="connsiteX28" fmla="*/ 608274 w 608274"/>
              <a:gd name="connsiteY28" fmla="*/ 388316 h 506589"/>
              <a:gd name="connsiteX29" fmla="*/ 608274 w 608274"/>
              <a:gd name="connsiteY29" fmla="*/ 480691 h 506589"/>
              <a:gd name="connsiteX30" fmla="*/ 391162 w 608274"/>
              <a:gd name="connsiteY30" fmla="*/ 480691 h 506589"/>
              <a:gd name="connsiteX31" fmla="*/ 412805 w 608274"/>
              <a:gd name="connsiteY31" fmla="*/ 434960 h 506589"/>
              <a:gd name="connsiteX32" fmla="*/ 370776 w 608274"/>
              <a:gd name="connsiteY32" fmla="*/ 391566 h 506589"/>
              <a:gd name="connsiteX33" fmla="*/ 279065 w 608274"/>
              <a:gd name="connsiteY33" fmla="*/ 377254 h 506589"/>
              <a:gd name="connsiteX34" fmla="*/ 279065 w 608274"/>
              <a:gd name="connsiteY34" fmla="*/ 286761 h 506589"/>
              <a:gd name="connsiteX35" fmla="*/ 275810 w 608274"/>
              <a:gd name="connsiteY35" fmla="*/ 269997 h 506589"/>
              <a:gd name="connsiteX36" fmla="*/ 295968 w 608274"/>
              <a:gd name="connsiteY36" fmla="*/ 235157 h 506589"/>
              <a:gd name="connsiteX37" fmla="*/ 262505 w 608274"/>
              <a:gd name="connsiteY37" fmla="*/ 153046 h 506589"/>
              <a:gd name="connsiteX38" fmla="*/ 256909 w 608274"/>
              <a:gd name="connsiteY38" fmla="*/ 90151 h 506589"/>
              <a:gd name="connsiteX39" fmla="*/ 362895 w 608274"/>
              <a:gd name="connsiteY39" fmla="*/ 0 h 506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274" h="506589">
                <a:moveTo>
                  <a:pt x="246781" y="438498"/>
                </a:moveTo>
                <a:lnTo>
                  <a:pt x="246781" y="467297"/>
                </a:lnTo>
                <a:lnTo>
                  <a:pt x="300340" y="446881"/>
                </a:lnTo>
                <a:close/>
                <a:moveTo>
                  <a:pt x="213321" y="304884"/>
                </a:moveTo>
                <a:lnTo>
                  <a:pt x="33460" y="322334"/>
                </a:lnTo>
                <a:lnTo>
                  <a:pt x="33460" y="454352"/>
                </a:lnTo>
                <a:lnTo>
                  <a:pt x="213321" y="471802"/>
                </a:lnTo>
                <a:close/>
                <a:moveTo>
                  <a:pt x="228395" y="270439"/>
                </a:moveTo>
                <a:cubicBezTo>
                  <a:pt x="233077" y="269983"/>
                  <a:pt x="237760" y="271466"/>
                  <a:pt x="241243" y="274602"/>
                </a:cubicBezTo>
                <a:cubicBezTo>
                  <a:pt x="244783" y="277739"/>
                  <a:pt x="246781" y="282130"/>
                  <a:pt x="246781" y="286749"/>
                </a:cubicBezTo>
                <a:lnTo>
                  <a:pt x="246781" y="405252"/>
                </a:lnTo>
                <a:lnTo>
                  <a:pt x="366689" y="423957"/>
                </a:lnTo>
                <a:cubicBezTo>
                  <a:pt x="374111" y="425154"/>
                  <a:pt x="379878" y="431085"/>
                  <a:pt x="380678" y="438441"/>
                </a:cubicBezTo>
                <a:cubicBezTo>
                  <a:pt x="381477" y="445798"/>
                  <a:pt x="377138" y="452812"/>
                  <a:pt x="370115" y="455493"/>
                </a:cubicBezTo>
                <a:lnTo>
                  <a:pt x="236104" y="506589"/>
                </a:lnTo>
                <a:lnTo>
                  <a:pt x="235590" y="505334"/>
                </a:lnTo>
                <a:cubicBezTo>
                  <a:pt x="233820" y="505962"/>
                  <a:pt x="231936" y="506304"/>
                  <a:pt x="230051" y="506304"/>
                </a:cubicBezTo>
                <a:cubicBezTo>
                  <a:pt x="229480" y="506304"/>
                  <a:pt x="228966" y="506304"/>
                  <a:pt x="228395" y="506247"/>
                </a:cubicBezTo>
                <a:lnTo>
                  <a:pt x="15074" y="485546"/>
                </a:lnTo>
                <a:cubicBezTo>
                  <a:pt x="6509" y="484748"/>
                  <a:pt x="0" y="477676"/>
                  <a:pt x="0" y="469236"/>
                </a:cubicBezTo>
                <a:lnTo>
                  <a:pt x="0" y="307450"/>
                </a:lnTo>
                <a:cubicBezTo>
                  <a:pt x="0" y="299010"/>
                  <a:pt x="6509" y="291938"/>
                  <a:pt x="15074" y="291083"/>
                </a:cubicBezTo>
                <a:close/>
                <a:moveTo>
                  <a:pt x="362895" y="0"/>
                </a:moveTo>
                <a:cubicBezTo>
                  <a:pt x="454777" y="0"/>
                  <a:pt x="466369" y="64320"/>
                  <a:pt x="468824" y="90151"/>
                </a:cubicBezTo>
                <a:cubicBezTo>
                  <a:pt x="468824" y="90151"/>
                  <a:pt x="507884" y="131206"/>
                  <a:pt x="463285" y="153046"/>
                </a:cubicBezTo>
                <a:cubicBezTo>
                  <a:pt x="463285" y="153046"/>
                  <a:pt x="463285" y="205049"/>
                  <a:pt x="429822" y="235157"/>
                </a:cubicBezTo>
                <a:cubicBezTo>
                  <a:pt x="429822" y="235157"/>
                  <a:pt x="401898" y="257053"/>
                  <a:pt x="485556" y="284366"/>
                </a:cubicBezTo>
                <a:lnTo>
                  <a:pt x="580407" y="317210"/>
                </a:lnTo>
                <a:cubicBezTo>
                  <a:pt x="580407" y="317210"/>
                  <a:pt x="608274" y="317210"/>
                  <a:pt x="608274" y="388316"/>
                </a:cubicBezTo>
                <a:lnTo>
                  <a:pt x="608274" y="480691"/>
                </a:lnTo>
                <a:lnTo>
                  <a:pt x="391162" y="480691"/>
                </a:lnTo>
                <a:cubicBezTo>
                  <a:pt x="406123" y="470598"/>
                  <a:pt x="414803" y="453207"/>
                  <a:pt x="412805" y="434960"/>
                </a:cubicBezTo>
                <a:cubicBezTo>
                  <a:pt x="410406" y="412892"/>
                  <a:pt x="393161" y="395045"/>
                  <a:pt x="370776" y="391566"/>
                </a:cubicBezTo>
                <a:lnTo>
                  <a:pt x="279065" y="377254"/>
                </a:lnTo>
                <a:lnTo>
                  <a:pt x="279065" y="286761"/>
                </a:lnTo>
                <a:cubicBezTo>
                  <a:pt x="279065" y="280945"/>
                  <a:pt x="277809" y="275357"/>
                  <a:pt x="275810" y="269997"/>
                </a:cubicBezTo>
                <a:cubicBezTo>
                  <a:pt x="314470" y="249754"/>
                  <a:pt x="295968" y="235157"/>
                  <a:pt x="295968" y="235157"/>
                </a:cubicBezTo>
                <a:cubicBezTo>
                  <a:pt x="262505" y="205049"/>
                  <a:pt x="262505" y="153046"/>
                  <a:pt x="262505" y="153046"/>
                </a:cubicBezTo>
                <a:cubicBezTo>
                  <a:pt x="217906" y="131206"/>
                  <a:pt x="256909" y="90151"/>
                  <a:pt x="256909" y="90151"/>
                </a:cubicBezTo>
                <a:cubicBezTo>
                  <a:pt x="259421" y="64320"/>
                  <a:pt x="277010" y="0"/>
                  <a:pt x="362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ïṧliḓê">
            <a:extLst>
              <a:ext uri="{FF2B5EF4-FFF2-40B4-BE49-F238E27FC236}">
                <a16:creationId xmlns:a16="http://schemas.microsoft.com/office/drawing/2014/main" id="{A007EEC8-86EE-446C-B394-6327C20F6A02}"/>
              </a:ext>
            </a:extLst>
          </p:cNvPr>
          <p:cNvSpPr/>
          <p:nvPr/>
        </p:nvSpPr>
        <p:spPr bwMode="auto">
          <a:xfrm>
            <a:off x="3466905" y="3798374"/>
            <a:ext cx="449214" cy="505454"/>
          </a:xfrm>
          <a:custGeom>
            <a:avLst/>
            <a:gdLst>
              <a:gd name="T0" fmla="*/ 3497 w 9467"/>
              <a:gd name="T1" fmla="*/ 1130 h 10667"/>
              <a:gd name="T2" fmla="*/ 4604 w 9467"/>
              <a:gd name="T3" fmla="*/ 0 h 10667"/>
              <a:gd name="T4" fmla="*/ 5711 w 9467"/>
              <a:gd name="T5" fmla="*/ 1130 h 10667"/>
              <a:gd name="T6" fmla="*/ 4604 w 9467"/>
              <a:gd name="T7" fmla="*/ 2260 h 10667"/>
              <a:gd name="T8" fmla="*/ 3497 w 9467"/>
              <a:gd name="T9" fmla="*/ 1130 h 10667"/>
              <a:gd name="T10" fmla="*/ 9467 w 9467"/>
              <a:gd name="T11" fmla="*/ 9539 h 10667"/>
              <a:gd name="T12" fmla="*/ 4733 w 9467"/>
              <a:gd name="T13" fmla="*/ 10667 h 10667"/>
              <a:gd name="T14" fmla="*/ 0 w 9467"/>
              <a:gd name="T15" fmla="*/ 9539 h 10667"/>
              <a:gd name="T16" fmla="*/ 2800 w 9467"/>
              <a:gd name="T17" fmla="*/ 8515 h 10667"/>
              <a:gd name="T18" fmla="*/ 2767 w 9467"/>
              <a:gd name="T19" fmla="*/ 8821 h 10667"/>
              <a:gd name="T20" fmla="*/ 1988 w 9467"/>
              <a:gd name="T21" fmla="*/ 9270 h 10667"/>
              <a:gd name="T22" fmla="*/ 3251 w 9467"/>
              <a:gd name="T23" fmla="*/ 9818 h 10667"/>
              <a:gd name="T24" fmla="*/ 3646 w 9467"/>
              <a:gd name="T25" fmla="*/ 6257 h 10667"/>
              <a:gd name="T26" fmla="*/ 3653 w 9467"/>
              <a:gd name="T27" fmla="*/ 6121 h 10667"/>
              <a:gd name="T28" fmla="*/ 3607 w 9467"/>
              <a:gd name="T29" fmla="*/ 6133 h 10667"/>
              <a:gd name="T30" fmla="*/ 3376 w 9467"/>
              <a:gd name="T31" fmla="*/ 6062 h 10667"/>
              <a:gd name="T32" fmla="*/ 2445 w 9467"/>
              <a:gd name="T33" fmla="*/ 3934 h 10667"/>
              <a:gd name="T34" fmla="*/ 4502 w 9467"/>
              <a:gd name="T35" fmla="*/ 2379 h 10667"/>
              <a:gd name="T36" fmla="*/ 4506 w 9467"/>
              <a:gd name="T37" fmla="*/ 2379 h 10667"/>
              <a:gd name="T38" fmla="*/ 4196 w 9467"/>
              <a:gd name="T39" fmla="*/ 4919 h 10667"/>
              <a:gd name="T40" fmla="*/ 4605 w 9467"/>
              <a:gd name="T41" fmla="*/ 5334 h 10667"/>
              <a:gd name="T42" fmla="*/ 4963 w 9467"/>
              <a:gd name="T43" fmla="*/ 4919 h 10667"/>
              <a:gd name="T44" fmla="*/ 4718 w 9467"/>
              <a:gd name="T45" fmla="*/ 2377 h 10667"/>
              <a:gd name="T46" fmla="*/ 6619 w 9467"/>
              <a:gd name="T47" fmla="*/ 3552 h 10667"/>
              <a:gd name="T48" fmla="*/ 7114 w 9467"/>
              <a:gd name="T49" fmla="*/ 2497 h 10667"/>
              <a:gd name="T50" fmla="*/ 7158 w 9467"/>
              <a:gd name="T51" fmla="*/ 2339 h 10667"/>
              <a:gd name="T52" fmla="*/ 6834 w 9467"/>
              <a:gd name="T53" fmla="*/ 1702 h 10667"/>
              <a:gd name="T54" fmla="*/ 7360 w 9467"/>
              <a:gd name="T55" fmla="*/ 1440 h 10667"/>
              <a:gd name="T56" fmla="*/ 7017 w 9467"/>
              <a:gd name="T57" fmla="*/ 766 h 10667"/>
              <a:gd name="T58" fmla="*/ 7129 w 9467"/>
              <a:gd name="T59" fmla="*/ 710 h 10667"/>
              <a:gd name="T60" fmla="*/ 7472 w 9467"/>
              <a:gd name="T61" fmla="*/ 1385 h 10667"/>
              <a:gd name="T62" fmla="*/ 7617 w 9467"/>
              <a:gd name="T63" fmla="*/ 1669 h 10667"/>
              <a:gd name="T64" fmla="*/ 7641 w 9467"/>
              <a:gd name="T65" fmla="*/ 1717 h 10667"/>
              <a:gd name="T66" fmla="*/ 8199 w 9467"/>
              <a:gd name="T67" fmla="*/ 2813 h 10667"/>
              <a:gd name="T68" fmla="*/ 7810 w 9467"/>
              <a:gd name="T69" fmla="*/ 3005 h 10667"/>
              <a:gd name="T70" fmla="*/ 6666 w 9467"/>
              <a:gd name="T71" fmla="*/ 4549 h 10667"/>
              <a:gd name="T72" fmla="*/ 6546 w 9467"/>
              <a:gd name="T73" fmla="*/ 4563 h 10667"/>
              <a:gd name="T74" fmla="*/ 6080 w 9467"/>
              <a:gd name="T75" fmla="*/ 4261 h 10667"/>
              <a:gd name="T76" fmla="*/ 5482 w 9467"/>
              <a:gd name="T77" fmla="*/ 3487 h 10667"/>
              <a:gd name="T78" fmla="*/ 5697 w 9467"/>
              <a:gd name="T79" fmla="*/ 6115 h 10667"/>
              <a:gd name="T80" fmla="*/ 5695 w 9467"/>
              <a:gd name="T81" fmla="*/ 6126 h 10667"/>
              <a:gd name="T82" fmla="*/ 6302 w 9467"/>
              <a:gd name="T83" fmla="*/ 9792 h 10667"/>
              <a:gd name="T84" fmla="*/ 7422 w 9467"/>
              <a:gd name="T85" fmla="*/ 9270 h 10667"/>
              <a:gd name="T86" fmla="*/ 6753 w 9467"/>
              <a:gd name="T87" fmla="*/ 8849 h 10667"/>
              <a:gd name="T88" fmla="*/ 6694 w 9467"/>
              <a:gd name="T89" fmla="*/ 8516 h 10667"/>
              <a:gd name="T90" fmla="*/ 9467 w 9467"/>
              <a:gd name="T91" fmla="*/ 9539 h 10667"/>
              <a:gd name="T92" fmla="*/ 3699 w 9467"/>
              <a:gd name="T93" fmla="*/ 5275 h 10667"/>
              <a:gd name="T94" fmla="*/ 3795 w 9467"/>
              <a:gd name="T95" fmla="*/ 3464 h 10667"/>
              <a:gd name="T96" fmla="*/ 3183 w 9467"/>
              <a:gd name="T97" fmla="*/ 4286 h 10667"/>
              <a:gd name="T98" fmla="*/ 3699 w 9467"/>
              <a:gd name="T99" fmla="*/ 5275 h 10667"/>
              <a:gd name="T100" fmla="*/ 5283 w 9467"/>
              <a:gd name="T101" fmla="*/ 9903 h 10667"/>
              <a:gd name="T102" fmla="*/ 4677 w 9467"/>
              <a:gd name="T103" fmla="*/ 6245 h 10667"/>
              <a:gd name="T104" fmla="*/ 4270 w 9467"/>
              <a:gd name="T105" fmla="*/ 9910 h 10667"/>
              <a:gd name="T106" fmla="*/ 4705 w 9467"/>
              <a:gd name="T107" fmla="*/ 9919 h 10667"/>
              <a:gd name="T108" fmla="*/ 5283 w 9467"/>
              <a:gd name="T109" fmla="*/ 9903 h 10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467" h="10667">
                <a:moveTo>
                  <a:pt x="3497" y="1130"/>
                </a:moveTo>
                <a:cubicBezTo>
                  <a:pt x="3497" y="506"/>
                  <a:pt x="3993" y="0"/>
                  <a:pt x="4604" y="0"/>
                </a:cubicBezTo>
                <a:cubicBezTo>
                  <a:pt x="5215" y="0"/>
                  <a:pt x="5711" y="506"/>
                  <a:pt x="5711" y="1130"/>
                </a:cubicBezTo>
                <a:cubicBezTo>
                  <a:pt x="5711" y="1755"/>
                  <a:pt x="5215" y="2260"/>
                  <a:pt x="4604" y="2260"/>
                </a:cubicBezTo>
                <a:cubicBezTo>
                  <a:pt x="3993" y="2260"/>
                  <a:pt x="3497" y="1755"/>
                  <a:pt x="3497" y="1130"/>
                </a:cubicBezTo>
                <a:close/>
                <a:moveTo>
                  <a:pt x="9467" y="9539"/>
                </a:moveTo>
                <a:cubicBezTo>
                  <a:pt x="9467" y="10161"/>
                  <a:pt x="7347" y="10667"/>
                  <a:pt x="4733" y="10667"/>
                </a:cubicBezTo>
                <a:cubicBezTo>
                  <a:pt x="2119" y="10667"/>
                  <a:pt x="0" y="10161"/>
                  <a:pt x="0" y="9539"/>
                </a:cubicBezTo>
                <a:cubicBezTo>
                  <a:pt x="0" y="9081"/>
                  <a:pt x="1155" y="8691"/>
                  <a:pt x="2800" y="8515"/>
                </a:cubicBezTo>
                <a:lnTo>
                  <a:pt x="2767" y="8821"/>
                </a:lnTo>
                <a:cubicBezTo>
                  <a:pt x="2287" y="8938"/>
                  <a:pt x="1988" y="9096"/>
                  <a:pt x="1988" y="9270"/>
                </a:cubicBezTo>
                <a:cubicBezTo>
                  <a:pt x="1988" y="9501"/>
                  <a:pt x="2493" y="9703"/>
                  <a:pt x="3251" y="9818"/>
                </a:cubicBezTo>
                <a:lnTo>
                  <a:pt x="3646" y="6257"/>
                </a:lnTo>
                <a:lnTo>
                  <a:pt x="3653" y="6121"/>
                </a:lnTo>
                <a:cubicBezTo>
                  <a:pt x="3637" y="6124"/>
                  <a:pt x="3623" y="6133"/>
                  <a:pt x="3607" y="6133"/>
                </a:cubicBezTo>
                <a:cubicBezTo>
                  <a:pt x="3527" y="6133"/>
                  <a:pt x="3446" y="6110"/>
                  <a:pt x="3376" y="6062"/>
                </a:cubicBezTo>
                <a:cubicBezTo>
                  <a:pt x="2867" y="5717"/>
                  <a:pt x="2110" y="4619"/>
                  <a:pt x="2445" y="3934"/>
                </a:cubicBezTo>
                <a:cubicBezTo>
                  <a:pt x="3162" y="2467"/>
                  <a:pt x="4188" y="2372"/>
                  <a:pt x="4502" y="2379"/>
                </a:cubicBezTo>
                <a:cubicBezTo>
                  <a:pt x="4503" y="2379"/>
                  <a:pt x="4505" y="2379"/>
                  <a:pt x="4506" y="2379"/>
                </a:cubicBezTo>
                <a:lnTo>
                  <a:pt x="4196" y="4919"/>
                </a:lnTo>
                <a:lnTo>
                  <a:pt x="4605" y="5334"/>
                </a:lnTo>
                <a:lnTo>
                  <a:pt x="4963" y="4919"/>
                </a:lnTo>
                <a:lnTo>
                  <a:pt x="4718" y="2377"/>
                </a:lnTo>
                <a:cubicBezTo>
                  <a:pt x="5130" y="2393"/>
                  <a:pt x="5983" y="2555"/>
                  <a:pt x="6619" y="3552"/>
                </a:cubicBezTo>
                <a:cubicBezTo>
                  <a:pt x="6837" y="3225"/>
                  <a:pt x="7102" y="2671"/>
                  <a:pt x="7114" y="2497"/>
                </a:cubicBezTo>
                <a:cubicBezTo>
                  <a:pt x="7118" y="2441"/>
                  <a:pt x="7134" y="2388"/>
                  <a:pt x="7158" y="2339"/>
                </a:cubicBezTo>
                <a:lnTo>
                  <a:pt x="6834" y="1702"/>
                </a:lnTo>
                <a:lnTo>
                  <a:pt x="7360" y="1440"/>
                </a:lnTo>
                <a:lnTo>
                  <a:pt x="7017" y="766"/>
                </a:lnTo>
                <a:lnTo>
                  <a:pt x="7129" y="710"/>
                </a:lnTo>
                <a:lnTo>
                  <a:pt x="7472" y="1385"/>
                </a:lnTo>
                <a:lnTo>
                  <a:pt x="7617" y="1669"/>
                </a:lnTo>
                <a:lnTo>
                  <a:pt x="7641" y="1717"/>
                </a:lnTo>
                <a:lnTo>
                  <a:pt x="8199" y="2813"/>
                </a:lnTo>
                <a:lnTo>
                  <a:pt x="7810" y="3005"/>
                </a:lnTo>
                <a:cubicBezTo>
                  <a:pt x="7589" y="3609"/>
                  <a:pt x="7106" y="4450"/>
                  <a:pt x="6666" y="4549"/>
                </a:cubicBezTo>
                <a:cubicBezTo>
                  <a:pt x="6625" y="4559"/>
                  <a:pt x="6585" y="4563"/>
                  <a:pt x="6546" y="4563"/>
                </a:cubicBezTo>
                <a:cubicBezTo>
                  <a:pt x="6349" y="4563"/>
                  <a:pt x="6174" y="4452"/>
                  <a:pt x="6080" y="4261"/>
                </a:cubicBezTo>
                <a:cubicBezTo>
                  <a:pt x="5899" y="3891"/>
                  <a:pt x="5688" y="3647"/>
                  <a:pt x="5482" y="3487"/>
                </a:cubicBezTo>
                <a:lnTo>
                  <a:pt x="5697" y="6115"/>
                </a:lnTo>
                <a:cubicBezTo>
                  <a:pt x="5697" y="6119"/>
                  <a:pt x="5695" y="6121"/>
                  <a:pt x="5695" y="6126"/>
                </a:cubicBezTo>
                <a:lnTo>
                  <a:pt x="6302" y="9792"/>
                </a:lnTo>
                <a:cubicBezTo>
                  <a:pt x="6977" y="9674"/>
                  <a:pt x="7422" y="9485"/>
                  <a:pt x="7422" y="9270"/>
                </a:cubicBezTo>
                <a:cubicBezTo>
                  <a:pt x="7422" y="9110"/>
                  <a:pt x="7167" y="8962"/>
                  <a:pt x="6753" y="8849"/>
                </a:cubicBezTo>
                <a:lnTo>
                  <a:pt x="6694" y="8516"/>
                </a:lnTo>
                <a:cubicBezTo>
                  <a:pt x="8325" y="8694"/>
                  <a:pt x="9467" y="9083"/>
                  <a:pt x="9467" y="9539"/>
                </a:cubicBezTo>
                <a:close/>
                <a:moveTo>
                  <a:pt x="3699" y="5275"/>
                </a:moveTo>
                <a:lnTo>
                  <a:pt x="3795" y="3464"/>
                </a:lnTo>
                <a:cubicBezTo>
                  <a:pt x="3596" y="3626"/>
                  <a:pt x="3380" y="3880"/>
                  <a:pt x="3183" y="4286"/>
                </a:cubicBezTo>
                <a:cubicBezTo>
                  <a:pt x="3123" y="4441"/>
                  <a:pt x="3399" y="4981"/>
                  <a:pt x="3699" y="5275"/>
                </a:cubicBezTo>
                <a:close/>
                <a:moveTo>
                  <a:pt x="5283" y="9903"/>
                </a:moveTo>
                <a:lnTo>
                  <a:pt x="4677" y="6245"/>
                </a:lnTo>
                <a:lnTo>
                  <a:pt x="4270" y="9910"/>
                </a:lnTo>
                <a:cubicBezTo>
                  <a:pt x="4412" y="9916"/>
                  <a:pt x="4557" y="9919"/>
                  <a:pt x="4705" y="9919"/>
                </a:cubicBezTo>
                <a:cubicBezTo>
                  <a:pt x="4905" y="9919"/>
                  <a:pt x="5097" y="9913"/>
                  <a:pt x="5283" y="99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ísḻiḋê">
            <a:extLst>
              <a:ext uri="{FF2B5EF4-FFF2-40B4-BE49-F238E27FC236}">
                <a16:creationId xmlns:a16="http://schemas.microsoft.com/office/drawing/2014/main" id="{B8CA4429-B619-421C-B3C3-8D21E4866BFD}"/>
              </a:ext>
            </a:extLst>
          </p:cNvPr>
          <p:cNvSpPr/>
          <p:nvPr/>
        </p:nvSpPr>
        <p:spPr bwMode="auto">
          <a:xfrm>
            <a:off x="5539713" y="3269045"/>
            <a:ext cx="505454" cy="376345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30" name="iṧḷïďe">
            <a:extLst>
              <a:ext uri="{FF2B5EF4-FFF2-40B4-BE49-F238E27FC236}">
                <a16:creationId xmlns:a16="http://schemas.microsoft.com/office/drawing/2014/main" id="{A9F55DC3-D0A5-473C-A6BB-C4724E5499FE}"/>
              </a:ext>
            </a:extLst>
          </p:cNvPr>
          <p:cNvSpPr/>
          <p:nvPr/>
        </p:nvSpPr>
        <p:spPr bwMode="auto">
          <a:xfrm>
            <a:off x="7707855" y="2670831"/>
            <a:ext cx="433501" cy="505454"/>
          </a:xfrm>
          <a:custGeom>
            <a:avLst/>
            <a:gdLst>
              <a:gd name="T0" fmla="*/ 194 w 428"/>
              <a:gd name="T1" fmla="*/ 233 h 500"/>
              <a:gd name="T2" fmla="*/ 135 w 428"/>
              <a:gd name="T3" fmla="*/ 471 h 500"/>
              <a:gd name="T4" fmla="*/ 82 w 428"/>
              <a:gd name="T5" fmla="*/ 487 h 500"/>
              <a:gd name="T6" fmla="*/ 29 w 428"/>
              <a:gd name="T7" fmla="*/ 471 h 500"/>
              <a:gd name="T8" fmla="*/ 21 w 428"/>
              <a:gd name="T9" fmla="*/ 312 h 500"/>
              <a:gd name="T10" fmla="*/ 0 w 428"/>
              <a:gd name="T11" fmla="*/ 149 h 500"/>
              <a:gd name="T12" fmla="*/ 68 w 428"/>
              <a:gd name="T13" fmla="*/ 127 h 500"/>
              <a:gd name="T14" fmla="*/ 61 w 428"/>
              <a:gd name="T15" fmla="*/ 223 h 500"/>
              <a:gd name="T16" fmla="*/ 102 w 428"/>
              <a:gd name="T17" fmla="*/ 223 h 500"/>
              <a:gd name="T18" fmla="*/ 95 w 428"/>
              <a:gd name="T19" fmla="*/ 127 h 500"/>
              <a:gd name="T20" fmla="*/ 157 w 428"/>
              <a:gd name="T21" fmla="*/ 134 h 500"/>
              <a:gd name="T22" fmla="*/ 225 w 428"/>
              <a:gd name="T23" fmla="*/ 233 h 500"/>
              <a:gd name="T24" fmla="*/ 131 w 428"/>
              <a:gd name="T25" fmla="*/ 48 h 500"/>
              <a:gd name="T26" fmla="*/ 32 w 428"/>
              <a:gd name="T27" fmla="*/ 48 h 500"/>
              <a:gd name="T28" fmla="*/ 428 w 428"/>
              <a:gd name="T29" fmla="*/ 355 h 500"/>
              <a:gd name="T30" fmla="*/ 146 w 428"/>
              <a:gd name="T31" fmla="*/ 355 h 500"/>
              <a:gd name="T32" fmla="*/ 428 w 428"/>
              <a:gd name="T33" fmla="*/ 355 h 500"/>
              <a:gd name="T34" fmla="*/ 356 w 428"/>
              <a:gd name="T35" fmla="*/ 297 h 500"/>
              <a:gd name="T36" fmla="*/ 311 w 428"/>
              <a:gd name="T37" fmla="*/ 235 h 500"/>
              <a:gd name="T38" fmla="*/ 362 w 428"/>
              <a:gd name="T39" fmla="*/ 316 h 500"/>
              <a:gd name="T40" fmla="*/ 363 w 428"/>
              <a:gd name="T41" fmla="*/ 389 h 500"/>
              <a:gd name="T42" fmla="*/ 409 w 428"/>
              <a:gd name="T43" fmla="*/ 355 h 500"/>
              <a:gd name="T44" fmla="*/ 170 w 428"/>
              <a:gd name="T45" fmla="*/ 389 h 500"/>
              <a:gd name="T46" fmla="*/ 207 w 428"/>
              <a:gd name="T47" fmla="*/ 354 h 500"/>
              <a:gd name="T48" fmla="*/ 171 w 428"/>
              <a:gd name="T49" fmla="*/ 316 h 500"/>
              <a:gd name="T50" fmla="*/ 170 w 428"/>
              <a:gd name="T51" fmla="*/ 389 h 500"/>
              <a:gd name="T52" fmla="*/ 278 w 428"/>
              <a:gd name="T53" fmla="*/ 389 h 500"/>
              <a:gd name="T54" fmla="*/ 232 w 428"/>
              <a:gd name="T55" fmla="*/ 316 h 500"/>
              <a:gd name="T56" fmla="*/ 231 w 428"/>
              <a:gd name="T57" fmla="*/ 389 h 500"/>
              <a:gd name="T58" fmla="*/ 335 w 428"/>
              <a:gd name="T59" fmla="*/ 297 h 500"/>
              <a:gd name="T60" fmla="*/ 296 w 428"/>
              <a:gd name="T61" fmla="*/ 297 h 500"/>
              <a:gd name="T62" fmla="*/ 239 w 428"/>
              <a:gd name="T63" fmla="*/ 297 h 500"/>
              <a:gd name="T64" fmla="*/ 278 w 428"/>
              <a:gd name="T65" fmla="*/ 248 h 500"/>
              <a:gd name="T66" fmla="*/ 278 w 428"/>
              <a:gd name="T67" fmla="*/ 460 h 500"/>
              <a:gd name="T68" fmla="*/ 237 w 428"/>
              <a:gd name="T69" fmla="*/ 408 h 500"/>
              <a:gd name="T70" fmla="*/ 337 w 428"/>
              <a:gd name="T71" fmla="*/ 408 h 500"/>
              <a:gd name="T72" fmla="*/ 296 w 428"/>
              <a:gd name="T73" fmla="*/ 460 h 500"/>
              <a:gd name="T74" fmla="*/ 348 w 428"/>
              <a:gd name="T75" fmla="*/ 354 h 500"/>
              <a:gd name="T76" fmla="*/ 296 w 428"/>
              <a:gd name="T77" fmla="*/ 316 h 500"/>
              <a:gd name="T78" fmla="*/ 343 w 428"/>
              <a:gd name="T79" fmla="*/ 389 h 500"/>
              <a:gd name="T80" fmla="*/ 218 w 428"/>
              <a:gd name="T81" fmla="*/ 297 h 500"/>
              <a:gd name="T82" fmla="*/ 179 w 428"/>
              <a:gd name="T83" fmla="*/ 297 h 500"/>
              <a:gd name="T84" fmla="*/ 217 w 428"/>
              <a:gd name="T85" fmla="*/ 408 h 500"/>
              <a:gd name="T86" fmla="*/ 266 w 428"/>
              <a:gd name="T87" fmla="*/ 475 h 500"/>
              <a:gd name="T88" fmla="*/ 357 w 428"/>
              <a:gd name="T89" fmla="*/ 408 h 500"/>
              <a:gd name="T90" fmla="*/ 397 w 428"/>
              <a:gd name="T91" fmla="*/ 408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8" h="500">
                <a:moveTo>
                  <a:pt x="225" y="233"/>
                </a:moveTo>
                <a:cubicBezTo>
                  <a:pt x="216" y="242"/>
                  <a:pt x="202" y="242"/>
                  <a:pt x="194" y="233"/>
                </a:cubicBezTo>
                <a:lnTo>
                  <a:pt x="135" y="173"/>
                </a:lnTo>
                <a:lnTo>
                  <a:pt x="135" y="471"/>
                </a:lnTo>
                <a:cubicBezTo>
                  <a:pt x="135" y="487"/>
                  <a:pt x="122" y="500"/>
                  <a:pt x="106" y="500"/>
                </a:cubicBezTo>
                <a:cubicBezTo>
                  <a:pt x="96" y="500"/>
                  <a:pt x="87" y="495"/>
                  <a:pt x="82" y="487"/>
                </a:cubicBezTo>
                <a:cubicBezTo>
                  <a:pt x="76" y="495"/>
                  <a:pt x="68" y="500"/>
                  <a:pt x="57" y="500"/>
                </a:cubicBezTo>
                <a:cubicBezTo>
                  <a:pt x="41" y="500"/>
                  <a:pt x="29" y="487"/>
                  <a:pt x="29" y="471"/>
                </a:cubicBezTo>
                <a:lnTo>
                  <a:pt x="29" y="310"/>
                </a:lnTo>
                <a:cubicBezTo>
                  <a:pt x="26" y="311"/>
                  <a:pt x="24" y="312"/>
                  <a:pt x="21" y="312"/>
                </a:cubicBezTo>
                <a:cubicBezTo>
                  <a:pt x="9" y="312"/>
                  <a:pt x="0" y="302"/>
                  <a:pt x="0" y="290"/>
                </a:cubicBezTo>
                <a:lnTo>
                  <a:pt x="0" y="149"/>
                </a:lnTo>
                <a:cubicBezTo>
                  <a:pt x="0" y="137"/>
                  <a:pt x="9" y="127"/>
                  <a:pt x="21" y="127"/>
                </a:cubicBezTo>
                <a:lnTo>
                  <a:pt x="68" y="127"/>
                </a:lnTo>
                <a:lnTo>
                  <a:pt x="76" y="138"/>
                </a:lnTo>
                <a:lnTo>
                  <a:pt x="61" y="223"/>
                </a:lnTo>
                <a:lnTo>
                  <a:pt x="82" y="243"/>
                </a:lnTo>
                <a:lnTo>
                  <a:pt x="102" y="223"/>
                </a:lnTo>
                <a:lnTo>
                  <a:pt x="87" y="138"/>
                </a:lnTo>
                <a:lnTo>
                  <a:pt x="95" y="127"/>
                </a:lnTo>
                <a:lnTo>
                  <a:pt x="142" y="127"/>
                </a:lnTo>
                <a:cubicBezTo>
                  <a:pt x="148" y="127"/>
                  <a:pt x="153" y="130"/>
                  <a:pt x="157" y="134"/>
                </a:cubicBezTo>
                <a:lnTo>
                  <a:pt x="225" y="203"/>
                </a:lnTo>
                <a:cubicBezTo>
                  <a:pt x="233" y="211"/>
                  <a:pt x="233" y="225"/>
                  <a:pt x="225" y="233"/>
                </a:cubicBezTo>
                <a:close/>
                <a:moveTo>
                  <a:pt x="82" y="113"/>
                </a:moveTo>
                <a:cubicBezTo>
                  <a:pt x="109" y="113"/>
                  <a:pt x="131" y="79"/>
                  <a:pt x="131" y="48"/>
                </a:cubicBezTo>
                <a:cubicBezTo>
                  <a:pt x="131" y="16"/>
                  <a:pt x="109" y="0"/>
                  <a:pt x="82" y="0"/>
                </a:cubicBezTo>
                <a:cubicBezTo>
                  <a:pt x="54" y="0"/>
                  <a:pt x="32" y="16"/>
                  <a:pt x="32" y="48"/>
                </a:cubicBezTo>
                <a:cubicBezTo>
                  <a:pt x="32" y="79"/>
                  <a:pt x="54" y="113"/>
                  <a:pt x="82" y="113"/>
                </a:cubicBezTo>
                <a:close/>
                <a:moveTo>
                  <a:pt x="428" y="355"/>
                </a:moveTo>
                <a:cubicBezTo>
                  <a:pt x="428" y="433"/>
                  <a:pt x="365" y="496"/>
                  <a:pt x="287" y="496"/>
                </a:cubicBezTo>
                <a:cubicBezTo>
                  <a:pt x="209" y="496"/>
                  <a:pt x="146" y="433"/>
                  <a:pt x="146" y="355"/>
                </a:cubicBezTo>
                <a:cubicBezTo>
                  <a:pt x="146" y="277"/>
                  <a:pt x="209" y="214"/>
                  <a:pt x="287" y="214"/>
                </a:cubicBezTo>
                <a:cubicBezTo>
                  <a:pt x="365" y="214"/>
                  <a:pt x="428" y="277"/>
                  <a:pt x="428" y="355"/>
                </a:cubicBezTo>
                <a:close/>
                <a:moveTo>
                  <a:pt x="311" y="235"/>
                </a:moveTo>
                <a:cubicBezTo>
                  <a:pt x="331" y="252"/>
                  <a:pt x="346" y="273"/>
                  <a:pt x="356" y="297"/>
                </a:cubicBezTo>
                <a:lnTo>
                  <a:pt x="395" y="297"/>
                </a:lnTo>
                <a:cubicBezTo>
                  <a:pt x="378" y="265"/>
                  <a:pt x="347" y="242"/>
                  <a:pt x="311" y="235"/>
                </a:cubicBezTo>
                <a:close/>
                <a:moveTo>
                  <a:pt x="403" y="316"/>
                </a:moveTo>
                <a:lnTo>
                  <a:pt x="362" y="316"/>
                </a:lnTo>
                <a:cubicBezTo>
                  <a:pt x="365" y="328"/>
                  <a:pt x="367" y="341"/>
                  <a:pt x="367" y="354"/>
                </a:cubicBezTo>
                <a:cubicBezTo>
                  <a:pt x="367" y="366"/>
                  <a:pt x="366" y="378"/>
                  <a:pt x="363" y="389"/>
                </a:cubicBezTo>
                <a:lnTo>
                  <a:pt x="404" y="389"/>
                </a:lnTo>
                <a:cubicBezTo>
                  <a:pt x="408" y="379"/>
                  <a:pt x="409" y="367"/>
                  <a:pt x="409" y="355"/>
                </a:cubicBezTo>
                <a:cubicBezTo>
                  <a:pt x="409" y="341"/>
                  <a:pt x="407" y="328"/>
                  <a:pt x="403" y="316"/>
                </a:cubicBezTo>
                <a:close/>
                <a:moveTo>
                  <a:pt x="170" y="389"/>
                </a:moveTo>
                <a:lnTo>
                  <a:pt x="211" y="389"/>
                </a:lnTo>
                <a:cubicBezTo>
                  <a:pt x="208" y="378"/>
                  <a:pt x="207" y="366"/>
                  <a:pt x="207" y="354"/>
                </a:cubicBezTo>
                <a:cubicBezTo>
                  <a:pt x="207" y="341"/>
                  <a:pt x="209" y="328"/>
                  <a:pt x="212" y="316"/>
                </a:cubicBezTo>
                <a:lnTo>
                  <a:pt x="171" y="316"/>
                </a:lnTo>
                <a:cubicBezTo>
                  <a:pt x="167" y="328"/>
                  <a:pt x="165" y="341"/>
                  <a:pt x="165" y="355"/>
                </a:cubicBezTo>
                <a:cubicBezTo>
                  <a:pt x="165" y="367"/>
                  <a:pt x="166" y="379"/>
                  <a:pt x="170" y="389"/>
                </a:cubicBezTo>
                <a:close/>
                <a:moveTo>
                  <a:pt x="231" y="389"/>
                </a:moveTo>
                <a:lnTo>
                  <a:pt x="278" y="389"/>
                </a:lnTo>
                <a:lnTo>
                  <a:pt x="278" y="316"/>
                </a:lnTo>
                <a:lnTo>
                  <a:pt x="232" y="316"/>
                </a:lnTo>
                <a:cubicBezTo>
                  <a:pt x="228" y="328"/>
                  <a:pt x="226" y="341"/>
                  <a:pt x="226" y="354"/>
                </a:cubicBezTo>
                <a:cubicBezTo>
                  <a:pt x="226" y="366"/>
                  <a:pt x="227" y="378"/>
                  <a:pt x="231" y="389"/>
                </a:cubicBezTo>
                <a:close/>
                <a:moveTo>
                  <a:pt x="296" y="297"/>
                </a:moveTo>
                <a:lnTo>
                  <a:pt x="335" y="297"/>
                </a:lnTo>
                <a:cubicBezTo>
                  <a:pt x="326" y="278"/>
                  <a:pt x="313" y="261"/>
                  <a:pt x="296" y="248"/>
                </a:cubicBezTo>
                <a:lnTo>
                  <a:pt x="296" y="297"/>
                </a:lnTo>
                <a:close/>
                <a:moveTo>
                  <a:pt x="278" y="248"/>
                </a:moveTo>
                <a:cubicBezTo>
                  <a:pt x="261" y="261"/>
                  <a:pt x="248" y="278"/>
                  <a:pt x="239" y="297"/>
                </a:cubicBezTo>
                <a:lnTo>
                  <a:pt x="278" y="297"/>
                </a:lnTo>
                <a:lnTo>
                  <a:pt x="278" y="248"/>
                </a:lnTo>
                <a:close/>
                <a:moveTo>
                  <a:pt x="237" y="408"/>
                </a:moveTo>
                <a:cubicBezTo>
                  <a:pt x="246" y="428"/>
                  <a:pt x="260" y="446"/>
                  <a:pt x="278" y="460"/>
                </a:cubicBezTo>
                <a:lnTo>
                  <a:pt x="278" y="408"/>
                </a:lnTo>
                <a:lnTo>
                  <a:pt x="237" y="408"/>
                </a:lnTo>
                <a:close/>
                <a:moveTo>
                  <a:pt x="296" y="460"/>
                </a:moveTo>
                <a:cubicBezTo>
                  <a:pt x="314" y="446"/>
                  <a:pt x="328" y="428"/>
                  <a:pt x="337" y="408"/>
                </a:cubicBezTo>
                <a:lnTo>
                  <a:pt x="296" y="408"/>
                </a:lnTo>
                <a:lnTo>
                  <a:pt x="296" y="460"/>
                </a:lnTo>
                <a:close/>
                <a:moveTo>
                  <a:pt x="343" y="389"/>
                </a:moveTo>
                <a:cubicBezTo>
                  <a:pt x="346" y="378"/>
                  <a:pt x="348" y="366"/>
                  <a:pt x="348" y="354"/>
                </a:cubicBezTo>
                <a:cubicBezTo>
                  <a:pt x="348" y="341"/>
                  <a:pt x="346" y="328"/>
                  <a:pt x="342" y="316"/>
                </a:cubicBezTo>
                <a:lnTo>
                  <a:pt x="296" y="316"/>
                </a:lnTo>
                <a:lnTo>
                  <a:pt x="296" y="389"/>
                </a:lnTo>
                <a:lnTo>
                  <a:pt x="343" y="389"/>
                </a:lnTo>
                <a:close/>
                <a:moveTo>
                  <a:pt x="179" y="297"/>
                </a:moveTo>
                <a:lnTo>
                  <a:pt x="218" y="297"/>
                </a:lnTo>
                <a:cubicBezTo>
                  <a:pt x="228" y="273"/>
                  <a:pt x="243" y="252"/>
                  <a:pt x="263" y="235"/>
                </a:cubicBezTo>
                <a:cubicBezTo>
                  <a:pt x="227" y="242"/>
                  <a:pt x="196" y="265"/>
                  <a:pt x="179" y="297"/>
                </a:cubicBezTo>
                <a:close/>
                <a:moveTo>
                  <a:pt x="266" y="475"/>
                </a:moveTo>
                <a:cubicBezTo>
                  <a:pt x="243" y="457"/>
                  <a:pt x="227" y="434"/>
                  <a:pt x="217" y="408"/>
                </a:cubicBezTo>
                <a:lnTo>
                  <a:pt x="177" y="408"/>
                </a:lnTo>
                <a:cubicBezTo>
                  <a:pt x="194" y="443"/>
                  <a:pt x="227" y="469"/>
                  <a:pt x="266" y="475"/>
                </a:cubicBezTo>
                <a:close/>
                <a:moveTo>
                  <a:pt x="397" y="408"/>
                </a:moveTo>
                <a:lnTo>
                  <a:pt x="357" y="408"/>
                </a:lnTo>
                <a:cubicBezTo>
                  <a:pt x="347" y="434"/>
                  <a:pt x="331" y="457"/>
                  <a:pt x="308" y="475"/>
                </a:cubicBezTo>
                <a:cubicBezTo>
                  <a:pt x="347" y="469"/>
                  <a:pt x="380" y="443"/>
                  <a:pt x="397" y="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31" name="išļíďé">
            <a:extLst>
              <a:ext uri="{FF2B5EF4-FFF2-40B4-BE49-F238E27FC236}">
                <a16:creationId xmlns:a16="http://schemas.microsoft.com/office/drawing/2014/main" id="{1596A3B1-F0E7-4403-BBD3-DE544B7D838B}"/>
              </a:ext>
            </a:extLst>
          </p:cNvPr>
          <p:cNvSpPr/>
          <p:nvPr/>
        </p:nvSpPr>
        <p:spPr bwMode="auto">
          <a:xfrm>
            <a:off x="9624221" y="2158362"/>
            <a:ext cx="494695" cy="505454"/>
          </a:xfrm>
          <a:custGeom>
            <a:avLst/>
            <a:gdLst>
              <a:gd name="connsiteX0" fmla="*/ 232613 w 595120"/>
              <a:gd name="connsiteY0" fmla="*/ 116080 h 608062"/>
              <a:gd name="connsiteX1" fmla="*/ 257134 w 595120"/>
              <a:gd name="connsiteY1" fmla="*/ 116080 h 608062"/>
              <a:gd name="connsiteX2" fmla="*/ 287215 w 595120"/>
              <a:gd name="connsiteY2" fmla="*/ 195186 h 608062"/>
              <a:gd name="connsiteX3" fmla="*/ 280961 w 595120"/>
              <a:gd name="connsiteY3" fmla="*/ 161878 h 608062"/>
              <a:gd name="connsiteX4" fmla="*/ 282053 w 595120"/>
              <a:gd name="connsiteY4" fmla="*/ 155137 h 608062"/>
              <a:gd name="connsiteX5" fmla="*/ 291782 w 595120"/>
              <a:gd name="connsiteY5" fmla="*/ 137492 h 608062"/>
              <a:gd name="connsiteX6" fmla="*/ 282847 w 595120"/>
              <a:gd name="connsiteY6" fmla="*/ 121235 h 608062"/>
              <a:gd name="connsiteX7" fmla="*/ 282847 w 595120"/>
              <a:gd name="connsiteY7" fmla="*/ 117765 h 608062"/>
              <a:gd name="connsiteX8" fmla="*/ 285924 w 595120"/>
              <a:gd name="connsiteY8" fmla="*/ 116080 h 608062"/>
              <a:gd name="connsiteX9" fmla="*/ 309552 w 595120"/>
              <a:gd name="connsiteY9" fmla="*/ 116080 h 608062"/>
              <a:gd name="connsiteX10" fmla="*/ 312629 w 595120"/>
              <a:gd name="connsiteY10" fmla="*/ 117765 h 608062"/>
              <a:gd name="connsiteX11" fmla="*/ 312629 w 595120"/>
              <a:gd name="connsiteY11" fmla="*/ 121235 h 608062"/>
              <a:gd name="connsiteX12" fmla="*/ 304390 w 595120"/>
              <a:gd name="connsiteY12" fmla="*/ 137492 h 608062"/>
              <a:gd name="connsiteX13" fmla="*/ 314118 w 595120"/>
              <a:gd name="connsiteY13" fmla="*/ 155137 h 608062"/>
              <a:gd name="connsiteX14" fmla="*/ 315111 w 595120"/>
              <a:gd name="connsiteY14" fmla="*/ 161977 h 608062"/>
              <a:gd name="connsiteX15" fmla="*/ 308063 w 595120"/>
              <a:gd name="connsiteY15" fmla="*/ 195186 h 608062"/>
              <a:gd name="connsiteX16" fmla="*/ 338342 w 595120"/>
              <a:gd name="connsiteY16" fmla="*/ 116080 h 608062"/>
              <a:gd name="connsiteX17" fmla="*/ 362466 w 595120"/>
              <a:gd name="connsiteY17" fmla="*/ 116080 h 608062"/>
              <a:gd name="connsiteX18" fmla="*/ 419748 w 595120"/>
              <a:gd name="connsiteY18" fmla="*/ 172882 h 608062"/>
              <a:gd name="connsiteX19" fmla="*/ 420145 w 595120"/>
              <a:gd name="connsiteY19" fmla="*/ 262991 h 608062"/>
              <a:gd name="connsiteX20" fmla="*/ 420641 w 595120"/>
              <a:gd name="connsiteY20" fmla="*/ 350324 h 608062"/>
              <a:gd name="connsiteX21" fmla="*/ 396517 w 595120"/>
              <a:gd name="connsiteY21" fmla="*/ 374611 h 608062"/>
              <a:gd name="connsiteX22" fmla="*/ 396418 w 595120"/>
              <a:gd name="connsiteY22" fmla="*/ 374611 h 608062"/>
              <a:gd name="connsiteX23" fmla="*/ 372195 w 595120"/>
              <a:gd name="connsiteY23" fmla="*/ 350523 h 608062"/>
              <a:gd name="connsiteX24" fmla="*/ 371798 w 595120"/>
              <a:gd name="connsiteY24" fmla="*/ 262793 h 608062"/>
              <a:gd name="connsiteX25" fmla="*/ 371301 w 595120"/>
              <a:gd name="connsiteY25" fmla="*/ 173179 h 608062"/>
              <a:gd name="connsiteX26" fmla="*/ 366139 w 595120"/>
              <a:gd name="connsiteY26" fmla="*/ 168421 h 608062"/>
              <a:gd name="connsiteX27" fmla="*/ 361274 w 595120"/>
              <a:gd name="connsiteY27" fmla="*/ 173476 h 608062"/>
              <a:gd name="connsiteX28" fmla="*/ 361771 w 595120"/>
              <a:gd name="connsiteY28" fmla="*/ 579116 h 608062"/>
              <a:gd name="connsiteX29" fmla="*/ 332683 w 595120"/>
              <a:gd name="connsiteY29" fmla="*/ 608062 h 608062"/>
              <a:gd name="connsiteX30" fmla="*/ 303695 w 595120"/>
              <a:gd name="connsiteY30" fmla="*/ 579116 h 608062"/>
              <a:gd name="connsiteX31" fmla="*/ 303695 w 595120"/>
              <a:gd name="connsiteY31" fmla="*/ 353695 h 608062"/>
              <a:gd name="connsiteX32" fmla="*/ 297440 w 595120"/>
              <a:gd name="connsiteY32" fmla="*/ 347450 h 608062"/>
              <a:gd name="connsiteX33" fmla="*/ 291186 w 595120"/>
              <a:gd name="connsiteY33" fmla="*/ 353695 h 608062"/>
              <a:gd name="connsiteX34" fmla="*/ 291186 w 595120"/>
              <a:gd name="connsiteY34" fmla="*/ 579116 h 608062"/>
              <a:gd name="connsiteX35" fmla="*/ 262098 w 595120"/>
              <a:gd name="connsiteY35" fmla="*/ 608062 h 608062"/>
              <a:gd name="connsiteX36" fmla="*/ 233110 w 595120"/>
              <a:gd name="connsiteY36" fmla="*/ 579116 h 608062"/>
              <a:gd name="connsiteX37" fmla="*/ 233110 w 595120"/>
              <a:gd name="connsiteY37" fmla="*/ 172386 h 608062"/>
              <a:gd name="connsiteX38" fmla="*/ 228940 w 595120"/>
              <a:gd name="connsiteY38" fmla="*/ 167727 h 608062"/>
              <a:gd name="connsiteX39" fmla="*/ 223976 w 595120"/>
              <a:gd name="connsiteY39" fmla="*/ 171395 h 608062"/>
              <a:gd name="connsiteX40" fmla="*/ 223381 w 595120"/>
              <a:gd name="connsiteY40" fmla="*/ 260017 h 608062"/>
              <a:gd name="connsiteX41" fmla="*/ 222884 w 595120"/>
              <a:gd name="connsiteY41" fmla="*/ 350523 h 608062"/>
              <a:gd name="connsiteX42" fmla="*/ 198661 w 595120"/>
              <a:gd name="connsiteY42" fmla="*/ 374611 h 608062"/>
              <a:gd name="connsiteX43" fmla="*/ 198562 w 595120"/>
              <a:gd name="connsiteY43" fmla="*/ 374611 h 608062"/>
              <a:gd name="connsiteX44" fmla="*/ 174537 w 595120"/>
              <a:gd name="connsiteY44" fmla="*/ 350324 h 608062"/>
              <a:gd name="connsiteX45" fmla="*/ 174934 w 595120"/>
              <a:gd name="connsiteY45" fmla="*/ 260711 h 608062"/>
              <a:gd name="connsiteX46" fmla="*/ 175431 w 595120"/>
              <a:gd name="connsiteY46" fmla="*/ 172882 h 608062"/>
              <a:gd name="connsiteX47" fmla="*/ 232613 w 595120"/>
              <a:gd name="connsiteY47" fmla="*/ 116080 h 608062"/>
              <a:gd name="connsiteX48" fmla="*/ 54022 w 595120"/>
              <a:gd name="connsiteY48" fmla="*/ 107683 h 608062"/>
              <a:gd name="connsiteX49" fmla="*/ 180436 w 595120"/>
              <a:gd name="connsiteY49" fmla="*/ 108080 h 608062"/>
              <a:gd name="connsiteX50" fmla="*/ 148957 w 595120"/>
              <a:gd name="connsiteY50" fmla="*/ 172807 h 608062"/>
              <a:gd name="connsiteX51" fmla="*/ 148063 w 595120"/>
              <a:gd name="connsiteY51" fmla="*/ 350236 h 608062"/>
              <a:gd name="connsiteX52" fmla="*/ 173783 w 595120"/>
              <a:gd name="connsiteY52" fmla="*/ 394444 h 608062"/>
              <a:gd name="connsiteX53" fmla="*/ 173783 w 595120"/>
              <a:gd name="connsiteY53" fmla="*/ 537379 h 608062"/>
              <a:gd name="connsiteX54" fmla="*/ 146871 w 595120"/>
              <a:gd name="connsiteY54" fmla="*/ 564241 h 608062"/>
              <a:gd name="connsiteX55" fmla="*/ 119960 w 595120"/>
              <a:gd name="connsiteY55" fmla="*/ 537379 h 608062"/>
              <a:gd name="connsiteX56" fmla="*/ 119960 w 595120"/>
              <a:gd name="connsiteY56" fmla="*/ 328231 h 608062"/>
              <a:gd name="connsiteX57" fmla="*/ 114101 w 595120"/>
              <a:gd name="connsiteY57" fmla="*/ 322482 h 608062"/>
              <a:gd name="connsiteX58" fmla="*/ 108341 w 595120"/>
              <a:gd name="connsiteY58" fmla="*/ 328231 h 608062"/>
              <a:gd name="connsiteX59" fmla="*/ 108341 w 595120"/>
              <a:gd name="connsiteY59" fmla="*/ 537379 h 608062"/>
              <a:gd name="connsiteX60" fmla="*/ 81330 w 595120"/>
              <a:gd name="connsiteY60" fmla="*/ 564241 h 608062"/>
              <a:gd name="connsiteX61" fmla="*/ 54419 w 595120"/>
              <a:gd name="connsiteY61" fmla="*/ 537379 h 608062"/>
              <a:gd name="connsiteX62" fmla="*/ 54419 w 595120"/>
              <a:gd name="connsiteY62" fmla="*/ 160714 h 608062"/>
              <a:gd name="connsiteX63" fmla="*/ 50149 w 595120"/>
              <a:gd name="connsiteY63" fmla="*/ 156352 h 608062"/>
              <a:gd name="connsiteX64" fmla="*/ 45779 w 595120"/>
              <a:gd name="connsiteY64" fmla="*/ 160714 h 608062"/>
              <a:gd name="connsiteX65" fmla="*/ 44886 w 595120"/>
              <a:gd name="connsiteY65" fmla="*/ 325356 h 608062"/>
              <a:gd name="connsiteX66" fmla="*/ 22443 w 595120"/>
              <a:gd name="connsiteY66" fmla="*/ 347659 h 608062"/>
              <a:gd name="connsiteX67" fmla="*/ 22343 w 595120"/>
              <a:gd name="connsiteY67" fmla="*/ 347659 h 608062"/>
              <a:gd name="connsiteX68" fmla="*/ 0 w 595120"/>
              <a:gd name="connsiteY68" fmla="*/ 325059 h 608062"/>
              <a:gd name="connsiteX69" fmla="*/ 894 w 595120"/>
              <a:gd name="connsiteY69" fmla="*/ 160516 h 608062"/>
              <a:gd name="connsiteX70" fmla="*/ 54022 w 595120"/>
              <a:gd name="connsiteY70" fmla="*/ 107683 h 608062"/>
              <a:gd name="connsiteX71" fmla="*/ 520495 w 595120"/>
              <a:gd name="connsiteY71" fmla="*/ 107634 h 608062"/>
              <a:gd name="connsiteX72" fmla="*/ 541197 w 595120"/>
              <a:gd name="connsiteY72" fmla="*/ 107641 h 608062"/>
              <a:gd name="connsiteX73" fmla="*/ 594325 w 595120"/>
              <a:gd name="connsiteY73" fmla="*/ 160478 h 608062"/>
              <a:gd name="connsiteX74" fmla="*/ 595120 w 595120"/>
              <a:gd name="connsiteY74" fmla="*/ 325037 h 608062"/>
              <a:gd name="connsiteX75" fmla="*/ 572776 w 595120"/>
              <a:gd name="connsiteY75" fmla="*/ 347639 h 608062"/>
              <a:gd name="connsiteX76" fmla="*/ 572677 w 595120"/>
              <a:gd name="connsiteY76" fmla="*/ 347639 h 608062"/>
              <a:gd name="connsiteX77" fmla="*/ 550234 w 595120"/>
              <a:gd name="connsiteY77" fmla="*/ 325334 h 608062"/>
              <a:gd name="connsiteX78" fmla="*/ 549340 w 595120"/>
              <a:gd name="connsiteY78" fmla="*/ 160677 h 608062"/>
              <a:gd name="connsiteX79" fmla="*/ 549340 w 595120"/>
              <a:gd name="connsiteY79" fmla="*/ 160578 h 608062"/>
              <a:gd name="connsiteX80" fmla="*/ 544673 w 595120"/>
              <a:gd name="connsiteY80" fmla="*/ 155918 h 608062"/>
              <a:gd name="connsiteX81" fmla="*/ 540006 w 595120"/>
              <a:gd name="connsiteY81" fmla="*/ 160578 h 608062"/>
              <a:gd name="connsiteX82" fmla="*/ 540502 w 595120"/>
              <a:gd name="connsiteY82" fmla="*/ 537377 h 608062"/>
              <a:gd name="connsiteX83" fmla="*/ 513492 w 595120"/>
              <a:gd name="connsiteY83" fmla="*/ 564241 h 608062"/>
              <a:gd name="connsiteX84" fmla="*/ 486580 w 595120"/>
              <a:gd name="connsiteY84" fmla="*/ 537377 h 608062"/>
              <a:gd name="connsiteX85" fmla="*/ 486580 w 595120"/>
              <a:gd name="connsiteY85" fmla="*/ 328209 h 608062"/>
              <a:gd name="connsiteX86" fmla="*/ 480820 w 595120"/>
              <a:gd name="connsiteY86" fmla="*/ 322459 h 608062"/>
              <a:gd name="connsiteX87" fmla="*/ 474961 w 595120"/>
              <a:gd name="connsiteY87" fmla="*/ 328209 h 608062"/>
              <a:gd name="connsiteX88" fmla="*/ 474961 w 595120"/>
              <a:gd name="connsiteY88" fmla="*/ 537377 h 608062"/>
              <a:gd name="connsiteX89" fmla="*/ 448050 w 595120"/>
              <a:gd name="connsiteY89" fmla="*/ 564241 h 608062"/>
              <a:gd name="connsiteX90" fmla="*/ 421138 w 595120"/>
              <a:gd name="connsiteY90" fmla="*/ 537377 h 608062"/>
              <a:gd name="connsiteX91" fmla="*/ 421138 w 595120"/>
              <a:gd name="connsiteY91" fmla="*/ 394627 h 608062"/>
              <a:gd name="connsiteX92" fmla="*/ 447057 w 595120"/>
              <a:gd name="connsiteY92" fmla="*/ 350216 h 608062"/>
              <a:gd name="connsiteX93" fmla="*/ 446163 w 595120"/>
              <a:gd name="connsiteY93" fmla="*/ 172771 h 608062"/>
              <a:gd name="connsiteX94" fmla="*/ 414783 w 595120"/>
              <a:gd name="connsiteY94" fmla="*/ 108038 h 608062"/>
              <a:gd name="connsiteX95" fmla="*/ 520495 w 595120"/>
              <a:gd name="connsiteY95" fmla="*/ 107634 h 608062"/>
              <a:gd name="connsiteX96" fmla="*/ 481094 w 595120"/>
              <a:gd name="connsiteY96" fmla="*/ 0 h 608062"/>
              <a:gd name="connsiteX97" fmla="*/ 527547 w 595120"/>
              <a:gd name="connsiteY97" fmla="*/ 46482 h 608062"/>
              <a:gd name="connsiteX98" fmla="*/ 511864 w 595120"/>
              <a:gd name="connsiteY98" fmla="*/ 81269 h 608062"/>
              <a:gd name="connsiteX99" fmla="*/ 481094 w 595120"/>
              <a:gd name="connsiteY99" fmla="*/ 92864 h 608062"/>
              <a:gd name="connsiteX100" fmla="*/ 450324 w 595120"/>
              <a:gd name="connsiteY100" fmla="*/ 81269 h 608062"/>
              <a:gd name="connsiteX101" fmla="*/ 434542 w 595120"/>
              <a:gd name="connsiteY101" fmla="*/ 46482 h 608062"/>
              <a:gd name="connsiteX102" fmla="*/ 481094 w 595120"/>
              <a:gd name="connsiteY102" fmla="*/ 0 h 608062"/>
              <a:gd name="connsiteX103" fmla="*/ 297750 w 595120"/>
              <a:gd name="connsiteY103" fmla="*/ 0 h 608062"/>
              <a:gd name="connsiteX104" fmla="*/ 301424 w 595120"/>
              <a:gd name="connsiteY104" fmla="*/ 99 h 608062"/>
              <a:gd name="connsiteX105" fmla="*/ 305097 w 595120"/>
              <a:gd name="connsiteY105" fmla="*/ 496 h 608062"/>
              <a:gd name="connsiteX106" fmla="*/ 308473 w 595120"/>
              <a:gd name="connsiteY106" fmla="*/ 1190 h 608062"/>
              <a:gd name="connsiteX107" fmla="*/ 310458 w 595120"/>
              <a:gd name="connsiteY107" fmla="*/ 1586 h 608062"/>
              <a:gd name="connsiteX108" fmla="*/ 316415 w 595120"/>
              <a:gd name="connsiteY108" fmla="*/ 3569 h 608062"/>
              <a:gd name="connsiteX109" fmla="*/ 347887 w 595120"/>
              <a:gd name="connsiteY109" fmla="*/ 50066 h 608062"/>
              <a:gd name="connsiteX110" fmla="*/ 329917 w 595120"/>
              <a:gd name="connsiteY110" fmla="*/ 88434 h 608062"/>
              <a:gd name="connsiteX111" fmla="*/ 328428 w 595120"/>
              <a:gd name="connsiteY111" fmla="*/ 89623 h 608062"/>
              <a:gd name="connsiteX112" fmla="*/ 297750 w 595120"/>
              <a:gd name="connsiteY112" fmla="*/ 100132 h 608062"/>
              <a:gd name="connsiteX113" fmla="*/ 267073 w 595120"/>
              <a:gd name="connsiteY113" fmla="*/ 89623 h 608062"/>
              <a:gd name="connsiteX114" fmla="*/ 264095 w 595120"/>
              <a:gd name="connsiteY114" fmla="*/ 87145 h 608062"/>
              <a:gd name="connsiteX115" fmla="*/ 262307 w 595120"/>
              <a:gd name="connsiteY115" fmla="*/ 85459 h 608062"/>
              <a:gd name="connsiteX116" fmla="*/ 257641 w 595120"/>
              <a:gd name="connsiteY116" fmla="*/ 80007 h 608062"/>
              <a:gd name="connsiteX117" fmla="*/ 256251 w 595120"/>
              <a:gd name="connsiteY117" fmla="*/ 78024 h 608062"/>
              <a:gd name="connsiteX118" fmla="*/ 253670 w 595120"/>
              <a:gd name="connsiteY118" fmla="*/ 73959 h 608062"/>
              <a:gd name="connsiteX119" fmla="*/ 251585 w 595120"/>
              <a:gd name="connsiteY119" fmla="*/ 69498 h 608062"/>
              <a:gd name="connsiteX120" fmla="*/ 249202 w 595120"/>
              <a:gd name="connsiteY120" fmla="*/ 62558 h 608062"/>
              <a:gd name="connsiteX121" fmla="*/ 247614 w 595120"/>
              <a:gd name="connsiteY121" fmla="*/ 50066 h 608062"/>
              <a:gd name="connsiteX122" fmla="*/ 269753 w 595120"/>
              <a:gd name="connsiteY122" fmla="*/ 8526 h 608062"/>
              <a:gd name="connsiteX123" fmla="*/ 273923 w 595120"/>
              <a:gd name="connsiteY123" fmla="*/ 6048 h 608062"/>
              <a:gd name="connsiteX124" fmla="*/ 278292 w 595120"/>
              <a:gd name="connsiteY124" fmla="*/ 3966 h 608062"/>
              <a:gd name="connsiteX125" fmla="*/ 280575 w 595120"/>
              <a:gd name="connsiteY125" fmla="*/ 3074 h 608062"/>
              <a:gd name="connsiteX126" fmla="*/ 285241 w 595120"/>
              <a:gd name="connsiteY126" fmla="*/ 1586 h 608062"/>
              <a:gd name="connsiteX127" fmla="*/ 287624 w 595120"/>
              <a:gd name="connsiteY127" fmla="*/ 992 h 608062"/>
              <a:gd name="connsiteX128" fmla="*/ 292687 w 595120"/>
              <a:gd name="connsiteY128" fmla="*/ 298 h 608062"/>
              <a:gd name="connsiteX129" fmla="*/ 297750 w 595120"/>
              <a:gd name="connsiteY129" fmla="*/ 0 h 608062"/>
              <a:gd name="connsiteX130" fmla="*/ 114407 w 595120"/>
              <a:gd name="connsiteY130" fmla="*/ 0 h 608062"/>
              <a:gd name="connsiteX131" fmla="*/ 160959 w 595120"/>
              <a:gd name="connsiteY131" fmla="*/ 46482 h 608062"/>
              <a:gd name="connsiteX132" fmla="*/ 160661 w 595120"/>
              <a:gd name="connsiteY132" fmla="*/ 51536 h 608062"/>
              <a:gd name="connsiteX133" fmla="*/ 159867 w 595120"/>
              <a:gd name="connsiteY133" fmla="*/ 56492 h 608062"/>
              <a:gd name="connsiteX134" fmla="*/ 159272 w 595120"/>
              <a:gd name="connsiteY134" fmla="*/ 58969 h 608062"/>
              <a:gd name="connsiteX135" fmla="*/ 145177 w 595120"/>
              <a:gd name="connsiteY135" fmla="*/ 81269 h 608062"/>
              <a:gd name="connsiteX136" fmla="*/ 114407 w 595120"/>
              <a:gd name="connsiteY136" fmla="*/ 92864 h 608062"/>
              <a:gd name="connsiteX137" fmla="*/ 83637 w 595120"/>
              <a:gd name="connsiteY137" fmla="*/ 81269 h 608062"/>
              <a:gd name="connsiteX138" fmla="*/ 81949 w 595120"/>
              <a:gd name="connsiteY138" fmla="*/ 79584 h 608062"/>
              <a:gd name="connsiteX139" fmla="*/ 69641 w 595120"/>
              <a:gd name="connsiteY139" fmla="*/ 58969 h 608062"/>
              <a:gd name="connsiteX140" fmla="*/ 69046 w 595120"/>
              <a:gd name="connsiteY140" fmla="*/ 56492 h 608062"/>
              <a:gd name="connsiteX141" fmla="*/ 68252 w 595120"/>
              <a:gd name="connsiteY141" fmla="*/ 51536 h 608062"/>
              <a:gd name="connsiteX142" fmla="*/ 67954 w 595120"/>
              <a:gd name="connsiteY142" fmla="*/ 46482 h 608062"/>
              <a:gd name="connsiteX143" fmla="*/ 114407 w 595120"/>
              <a:gd name="connsiteY143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95120" h="608062">
                <a:moveTo>
                  <a:pt x="232613" y="116080"/>
                </a:moveTo>
                <a:lnTo>
                  <a:pt x="257134" y="116080"/>
                </a:lnTo>
                <a:cubicBezTo>
                  <a:pt x="260113" y="123713"/>
                  <a:pt x="283839" y="186760"/>
                  <a:pt x="287215" y="195186"/>
                </a:cubicBezTo>
                <a:lnTo>
                  <a:pt x="280961" y="161878"/>
                </a:lnTo>
                <a:cubicBezTo>
                  <a:pt x="280563" y="159598"/>
                  <a:pt x="280961" y="157219"/>
                  <a:pt x="282053" y="155137"/>
                </a:cubicBezTo>
                <a:lnTo>
                  <a:pt x="291782" y="137492"/>
                </a:lnTo>
                <a:lnTo>
                  <a:pt x="282847" y="121235"/>
                </a:lnTo>
                <a:cubicBezTo>
                  <a:pt x="282251" y="120145"/>
                  <a:pt x="282251" y="118856"/>
                  <a:pt x="282847" y="117765"/>
                </a:cubicBezTo>
                <a:cubicBezTo>
                  <a:pt x="283542" y="116675"/>
                  <a:pt x="284634" y="116080"/>
                  <a:pt x="285924" y="116080"/>
                </a:cubicBezTo>
                <a:lnTo>
                  <a:pt x="309552" y="116080"/>
                </a:lnTo>
                <a:cubicBezTo>
                  <a:pt x="310842" y="116080"/>
                  <a:pt x="312034" y="116675"/>
                  <a:pt x="312629" y="117765"/>
                </a:cubicBezTo>
                <a:cubicBezTo>
                  <a:pt x="313225" y="118856"/>
                  <a:pt x="313324" y="120145"/>
                  <a:pt x="312629" y="121235"/>
                </a:cubicBezTo>
                <a:lnTo>
                  <a:pt x="304390" y="137492"/>
                </a:lnTo>
                <a:lnTo>
                  <a:pt x="314118" y="155137"/>
                </a:lnTo>
                <a:cubicBezTo>
                  <a:pt x="315211" y="157219"/>
                  <a:pt x="315608" y="159598"/>
                  <a:pt x="315111" y="161977"/>
                </a:cubicBezTo>
                <a:lnTo>
                  <a:pt x="308063" y="195186"/>
                </a:lnTo>
                <a:cubicBezTo>
                  <a:pt x="311537" y="186165"/>
                  <a:pt x="335363" y="123912"/>
                  <a:pt x="338342" y="116080"/>
                </a:cubicBezTo>
                <a:lnTo>
                  <a:pt x="362466" y="116080"/>
                </a:lnTo>
                <a:cubicBezTo>
                  <a:pt x="393837" y="116080"/>
                  <a:pt x="419549" y="141557"/>
                  <a:pt x="419748" y="172882"/>
                </a:cubicBezTo>
                <a:lnTo>
                  <a:pt x="420145" y="262991"/>
                </a:lnTo>
                <a:lnTo>
                  <a:pt x="420641" y="350324"/>
                </a:lnTo>
                <a:cubicBezTo>
                  <a:pt x="420641" y="363707"/>
                  <a:pt x="409919" y="374512"/>
                  <a:pt x="396517" y="374611"/>
                </a:cubicBezTo>
                <a:lnTo>
                  <a:pt x="396418" y="374611"/>
                </a:lnTo>
                <a:cubicBezTo>
                  <a:pt x="383115" y="374611"/>
                  <a:pt x="372294" y="363905"/>
                  <a:pt x="372195" y="350523"/>
                </a:cubicBezTo>
                <a:lnTo>
                  <a:pt x="371798" y="262793"/>
                </a:lnTo>
                <a:lnTo>
                  <a:pt x="371301" y="173179"/>
                </a:lnTo>
                <a:cubicBezTo>
                  <a:pt x="371202" y="170403"/>
                  <a:pt x="368819" y="168322"/>
                  <a:pt x="366139" y="168421"/>
                </a:cubicBezTo>
                <a:cubicBezTo>
                  <a:pt x="363359" y="168520"/>
                  <a:pt x="361274" y="170800"/>
                  <a:pt x="361274" y="173476"/>
                </a:cubicBezTo>
                <a:cubicBezTo>
                  <a:pt x="361374" y="211939"/>
                  <a:pt x="361771" y="368663"/>
                  <a:pt x="361771" y="579116"/>
                </a:cubicBezTo>
                <a:cubicBezTo>
                  <a:pt x="361771" y="595076"/>
                  <a:pt x="348766" y="608062"/>
                  <a:pt x="332683" y="608062"/>
                </a:cubicBezTo>
                <a:cubicBezTo>
                  <a:pt x="316600" y="608062"/>
                  <a:pt x="303695" y="595076"/>
                  <a:pt x="303695" y="579116"/>
                </a:cubicBezTo>
                <a:lnTo>
                  <a:pt x="303695" y="353695"/>
                </a:lnTo>
                <a:cubicBezTo>
                  <a:pt x="303695" y="350324"/>
                  <a:pt x="300915" y="347450"/>
                  <a:pt x="297440" y="347450"/>
                </a:cubicBezTo>
                <a:cubicBezTo>
                  <a:pt x="293966" y="347450"/>
                  <a:pt x="291186" y="350324"/>
                  <a:pt x="291186" y="353695"/>
                </a:cubicBezTo>
                <a:lnTo>
                  <a:pt x="291186" y="579116"/>
                </a:lnTo>
                <a:cubicBezTo>
                  <a:pt x="291186" y="595076"/>
                  <a:pt x="278181" y="608062"/>
                  <a:pt x="262098" y="608062"/>
                </a:cubicBezTo>
                <a:cubicBezTo>
                  <a:pt x="246115" y="608062"/>
                  <a:pt x="233110" y="595076"/>
                  <a:pt x="233110" y="579116"/>
                </a:cubicBezTo>
                <a:lnTo>
                  <a:pt x="233110" y="172386"/>
                </a:lnTo>
                <a:cubicBezTo>
                  <a:pt x="233110" y="170007"/>
                  <a:pt x="231323" y="168024"/>
                  <a:pt x="228940" y="167727"/>
                </a:cubicBezTo>
                <a:cubicBezTo>
                  <a:pt x="226657" y="167529"/>
                  <a:pt x="224473" y="169115"/>
                  <a:pt x="223976" y="171395"/>
                </a:cubicBezTo>
                <a:cubicBezTo>
                  <a:pt x="223679" y="172683"/>
                  <a:pt x="223778" y="166934"/>
                  <a:pt x="223381" y="260017"/>
                </a:cubicBezTo>
                <a:lnTo>
                  <a:pt x="222884" y="350523"/>
                </a:lnTo>
                <a:cubicBezTo>
                  <a:pt x="222785" y="363905"/>
                  <a:pt x="211964" y="374611"/>
                  <a:pt x="198661" y="374611"/>
                </a:cubicBezTo>
                <a:lnTo>
                  <a:pt x="198562" y="374611"/>
                </a:lnTo>
                <a:cubicBezTo>
                  <a:pt x="185259" y="374512"/>
                  <a:pt x="174438" y="363707"/>
                  <a:pt x="174537" y="350324"/>
                </a:cubicBezTo>
                <a:lnTo>
                  <a:pt x="174934" y="260711"/>
                </a:lnTo>
                <a:lnTo>
                  <a:pt x="175431" y="172882"/>
                </a:lnTo>
                <a:cubicBezTo>
                  <a:pt x="175530" y="141656"/>
                  <a:pt x="201143" y="116080"/>
                  <a:pt x="232613" y="116080"/>
                </a:cubicBezTo>
                <a:close/>
                <a:moveTo>
                  <a:pt x="54022" y="107683"/>
                </a:moveTo>
                <a:cubicBezTo>
                  <a:pt x="54022" y="107683"/>
                  <a:pt x="178450" y="107881"/>
                  <a:pt x="180436" y="108080"/>
                </a:cubicBezTo>
                <a:cubicBezTo>
                  <a:pt x="161370" y="123345"/>
                  <a:pt x="149056" y="146638"/>
                  <a:pt x="148957" y="172807"/>
                </a:cubicBezTo>
                <a:lnTo>
                  <a:pt x="148063" y="350236"/>
                </a:lnTo>
                <a:cubicBezTo>
                  <a:pt x="147963" y="369168"/>
                  <a:pt x="158390" y="385722"/>
                  <a:pt x="173783" y="394444"/>
                </a:cubicBezTo>
                <a:lnTo>
                  <a:pt x="173783" y="537379"/>
                </a:lnTo>
                <a:cubicBezTo>
                  <a:pt x="173783" y="552247"/>
                  <a:pt x="161767" y="564241"/>
                  <a:pt x="146871" y="564241"/>
                </a:cubicBezTo>
                <a:cubicBezTo>
                  <a:pt x="131975" y="564241"/>
                  <a:pt x="119960" y="552247"/>
                  <a:pt x="119960" y="537379"/>
                </a:cubicBezTo>
                <a:lnTo>
                  <a:pt x="119960" y="328231"/>
                </a:lnTo>
                <a:cubicBezTo>
                  <a:pt x="119960" y="325059"/>
                  <a:pt x="117378" y="322482"/>
                  <a:pt x="114101" y="322482"/>
                </a:cubicBezTo>
                <a:cubicBezTo>
                  <a:pt x="110923" y="322482"/>
                  <a:pt x="108341" y="325059"/>
                  <a:pt x="108341" y="328231"/>
                </a:cubicBezTo>
                <a:lnTo>
                  <a:pt x="108341" y="537379"/>
                </a:lnTo>
                <a:cubicBezTo>
                  <a:pt x="108341" y="552247"/>
                  <a:pt x="96226" y="564241"/>
                  <a:pt x="81330" y="564241"/>
                </a:cubicBezTo>
                <a:cubicBezTo>
                  <a:pt x="66534" y="564241"/>
                  <a:pt x="54419" y="552247"/>
                  <a:pt x="54419" y="537379"/>
                </a:cubicBezTo>
                <a:lnTo>
                  <a:pt x="54419" y="160714"/>
                </a:lnTo>
                <a:cubicBezTo>
                  <a:pt x="54419" y="158335"/>
                  <a:pt x="52532" y="156451"/>
                  <a:pt x="50149" y="156352"/>
                </a:cubicBezTo>
                <a:cubicBezTo>
                  <a:pt x="47765" y="156352"/>
                  <a:pt x="45779" y="158335"/>
                  <a:pt x="45779" y="160714"/>
                </a:cubicBezTo>
                <a:lnTo>
                  <a:pt x="44886" y="325356"/>
                </a:lnTo>
                <a:cubicBezTo>
                  <a:pt x="44886" y="337647"/>
                  <a:pt x="34856" y="347659"/>
                  <a:pt x="22443" y="347659"/>
                </a:cubicBezTo>
                <a:lnTo>
                  <a:pt x="22343" y="347659"/>
                </a:lnTo>
                <a:cubicBezTo>
                  <a:pt x="9930" y="347560"/>
                  <a:pt x="0" y="337449"/>
                  <a:pt x="0" y="325059"/>
                </a:cubicBezTo>
                <a:lnTo>
                  <a:pt x="894" y="160516"/>
                </a:lnTo>
                <a:cubicBezTo>
                  <a:pt x="993" y="131374"/>
                  <a:pt x="24826" y="107683"/>
                  <a:pt x="54022" y="107683"/>
                </a:cubicBezTo>
                <a:close/>
                <a:moveTo>
                  <a:pt x="520495" y="107634"/>
                </a:moveTo>
                <a:cubicBezTo>
                  <a:pt x="532204" y="107635"/>
                  <a:pt x="540303" y="107641"/>
                  <a:pt x="541197" y="107641"/>
                </a:cubicBezTo>
                <a:cubicBezTo>
                  <a:pt x="570294" y="107641"/>
                  <a:pt x="594127" y="131334"/>
                  <a:pt x="594325" y="160478"/>
                </a:cubicBezTo>
                <a:lnTo>
                  <a:pt x="595120" y="325037"/>
                </a:lnTo>
                <a:cubicBezTo>
                  <a:pt x="595219" y="337428"/>
                  <a:pt x="585189" y="347540"/>
                  <a:pt x="572776" y="347639"/>
                </a:cubicBezTo>
                <a:lnTo>
                  <a:pt x="572677" y="347639"/>
                </a:lnTo>
                <a:cubicBezTo>
                  <a:pt x="560264" y="347639"/>
                  <a:pt x="550234" y="337627"/>
                  <a:pt x="550234" y="325334"/>
                </a:cubicBezTo>
                <a:lnTo>
                  <a:pt x="549340" y="160677"/>
                </a:lnTo>
                <a:lnTo>
                  <a:pt x="549340" y="160578"/>
                </a:lnTo>
                <a:cubicBezTo>
                  <a:pt x="549340" y="158000"/>
                  <a:pt x="547255" y="155918"/>
                  <a:pt x="544673" y="155918"/>
                </a:cubicBezTo>
                <a:cubicBezTo>
                  <a:pt x="542091" y="155918"/>
                  <a:pt x="540006" y="158000"/>
                  <a:pt x="540006" y="160578"/>
                </a:cubicBezTo>
                <a:cubicBezTo>
                  <a:pt x="540006" y="385408"/>
                  <a:pt x="540502" y="181693"/>
                  <a:pt x="540502" y="537377"/>
                </a:cubicBezTo>
                <a:cubicBezTo>
                  <a:pt x="540502" y="552246"/>
                  <a:pt x="528387" y="564241"/>
                  <a:pt x="513492" y="564241"/>
                </a:cubicBezTo>
                <a:cubicBezTo>
                  <a:pt x="498695" y="564241"/>
                  <a:pt x="486580" y="552246"/>
                  <a:pt x="486580" y="537377"/>
                </a:cubicBezTo>
                <a:lnTo>
                  <a:pt x="486580" y="328209"/>
                </a:lnTo>
                <a:cubicBezTo>
                  <a:pt x="486580" y="325037"/>
                  <a:pt x="483998" y="322459"/>
                  <a:pt x="480820" y="322459"/>
                </a:cubicBezTo>
                <a:cubicBezTo>
                  <a:pt x="477543" y="322459"/>
                  <a:pt x="474961" y="325037"/>
                  <a:pt x="474961" y="328209"/>
                </a:cubicBezTo>
                <a:lnTo>
                  <a:pt x="474961" y="537377"/>
                </a:lnTo>
                <a:cubicBezTo>
                  <a:pt x="474961" y="552246"/>
                  <a:pt x="462946" y="564241"/>
                  <a:pt x="448050" y="564241"/>
                </a:cubicBezTo>
                <a:cubicBezTo>
                  <a:pt x="433154" y="564241"/>
                  <a:pt x="421138" y="552246"/>
                  <a:pt x="421138" y="537377"/>
                </a:cubicBezTo>
                <a:lnTo>
                  <a:pt x="421138" y="394627"/>
                </a:lnTo>
                <a:cubicBezTo>
                  <a:pt x="436630" y="385904"/>
                  <a:pt x="447156" y="369250"/>
                  <a:pt x="447057" y="350216"/>
                </a:cubicBezTo>
                <a:lnTo>
                  <a:pt x="446163" y="172771"/>
                </a:lnTo>
                <a:cubicBezTo>
                  <a:pt x="446064" y="146600"/>
                  <a:pt x="433750" y="123304"/>
                  <a:pt x="414783" y="108038"/>
                </a:cubicBezTo>
                <a:cubicBezTo>
                  <a:pt x="417762" y="107666"/>
                  <a:pt x="485369" y="107629"/>
                  <a:pt x="520495" y="107634"/>
                </a:cubicBezTo>
                <a:close/>
                <a:moveTo>
                  <a:pt x="481094" y="0"/>
                </a:moveTo>
                <a:cubicBezTo>
                  <a:pt x="506703" y="0"/>
                  <a:pt x="527547" y="20813"/>
                  <a:pt x="527547" y="46482"/>
                </a:cubicBezTo>
                <a:cubicBezTo>
                  <a:pt x="527547" y="60258"/>
                  <a:pt x="521492" y="72745"/>
                  <a:pt x="511864" y="81269"/>
                </a:cubicBezTo>
                <a:cubicBezTo>
                  <a:pt x="503626" y="88504"/>
                  <a:pt x="492906" y="92864"/>
                  <a:pt x="481094" y="92864"/>
                </a:cubicBezTo>
                <a:cubicBezTo>
                  <a:pt x="469282" y="92864"/>
                  <a:pt x="458463" y="88504"/>
                  <a:pt x="450324" y="81269"/>
                </a:cubicBezTo>
                <a:cubicBezTo>
                  <a:pt x="440696" y="72745"/>
                  <a:pt x="434542" y="60258"/>
                  <a:pt x="434542" y="46482"/>
                </a:cubicBezTo>
                <a:cubicBezTo>
                  <a:pt x="434542" y="20813"/>
                  <a:pt x="455386" y="0"/>
                  <a:pt x="481094" y="0"/>
                </a:cubicBezTo>
                <a:close/>
                <a:moveTo>
                  <a:pt x="297750" y="0"/>
                </a:moveTo>
                <a:cubicBezTo>
                  <a:pt x="299041" y="0"/>
                  <a:pt x="300233" y="0"/>
                  <a:pt x="301424" y="99"/>
                </a:cubicBezTo>
                <a:cubicBezTo>
                  <a:pt x="302715" y="199"/>
                  <a:pt x="303906" y="397"/>
                  <a:pt x="305097" y="496"/>
                </a:cubicBezTo>
                <a:cubicBezTo>
                  <a:pt x="306189" y="694"/>
                  <a:pt x="307281" y="893"/>
                  <a:pt x="308473" y="1190"/>
                </a:cubicBezTo>
                <a:cubicBezTo>
                  <a:pt x="309068" y="1289"/>
                  <a:pt x="309763" y="1487"/>
                  <a:pt x="310458" y="1586"/>
                </a:cubicBezTo>
                <a:cubicBezTo>
                  <a:pt x="312444" y="2181"/>
                  <a:pt x="314430" y="2776"/>
                  <a:pt x="316415" y="3569"/>
                </a:cubicBezTo>
                <a:cubicBezTo>
                  <a:pt x="334881" y="11005"/>
                  <a:pt x="347887" y="28949"/>
                  <a:pt x="347887" y="50066"/>
                </a:cubicBezTo>
                <a:cubicBezTo>
                  <a:pt x="347887" y="65532"/>
                  <a:pt x="340937" y="79313"/>
                  <a:pt x="329917" y="88434"/>
                </a:cubicBezTo>
                <a:cubicBezTo>
                  <a:pt x="329421" y="88830"/>
                  <a:pt x="328924" y="89227"/>
                  <a:pt x="328428" y="89623"/>
                </a:cubicBezTo>
                <a:cubicBezTo>
                  <a:pt x="319989" y="96167"/>
                  <a:pt x="309366" y="100132"/>
                  <a:pt x="297750" y="100132"/>
                </a:cubicBezTo>
                <a:cubicBezTo>
                  <a:pt x="286234" y="100132"/>
                  <a:pt x="275611" y="96167"/>
                  <a:pt x="267073" y="89623"/>
                </a:cubicBezTo>
                <a:cubicBezTo>
                  <a:pt x="266080" y="88830"/>
                  <a:pt x="264988" y="88037"/>
                  <a:pt x="264095" y="87145"/>
                </a:cubicBezTo>
                <a:cubicBezTo>
                  <a:pt x="263499" y="86550"/>
                  <a:pt x="262903" y="86054"/>
                  <a:pt x="262307" y="85459"/>
                </a:cubicBezTo>
                <a:cubicBezTo>
                  <a:pt x="260620" y="83774"/>
                  <a:pt x="259031" y="81890"/>
                  <a:pt x="257641" y="80007"/>
                </a:cubicBezTo>
                <a:cubicBezTo>
                  <a:pt x="257145" y="79313"/>
                  <a:pt x="256648" y="78718"/>
                  <a:pt x="256251" y="78024"/>
                </a:cubicBezTo>
                <a:cubicBezTo>
                  <a:pt x="255259" y="76735"/>
                  <a:pt x="254464" y="75347"/>
                  <a:pt x="253670" y="73959"/>
                </a:cubicBezTo>
                <a:cubicBezTo>
                  <a:pt x="252876" y="72472"/>
                  <a:pt x="252181" y="71084"/>
                  <a:pt x="251585" y="69498"/>
                </a:cubicBezTo>
                <a:cubicBezTo>
                  <a:pt x="250592" y="67317"/>
                  <a:pt x="249798" y="64937"/>
                  <a:pt x="249202" y="62558"/>
                </a:cubicBezTo>
                <a:cubicBezTo>
                  <a:pt x="248210" y="58592"/>
                  <a:pt x="247614" y="54329"/>
                  <a:pt x="247614" y="50066"/>
                </a:cubicBezTo>
                <a:cubicBezTo>
                  <a:pt x="247614" y="32816"/>
                  <a:pt x="256450" y="17548"/>
                  <a:pt x="269753" y="8526"/>
                </a:cubicBezTo>
                <a:cubicBezTo>
                  <a:pt x="271044" y="7634"/>
                  <a:pt x="272434" y="6841"/>
                  <a:pt x="273923" y="6048"/>
                </a:cubicBezTo>
                <a:cubicBezTo>
                  <a:pt x="275313" y="5255"/>
                  <a:pt x="276802" y="4561"/>
                  <a:pt x="278292" y="3966"/>
                </a:cubicBezTo>
                <a:cubicBezTo>
                  <a:pt x="278987" y="3569"/>
                  <a:pt x="279781" y="3272"/>
                  <a:pt x="280575" y="3074"/>
                </a:cubicBezTo>
                <a:cubicBezTo>
                  <a:pt x="282064" y="2479"/>
                  <a:pt x="283653" y="1983"/>
                  <a:pt x="285241" y="1586"/>
                </a:cubicBezTo>
                <a:cubicBezTo>
                  <a:pt x="286035" y="1388"/>
                  <a:pt x="286830" y="1190"/>
                  <a:pt x="287624" y="992"/>
                </a:cubicBezTo>
                <a:cubicBezTo>
                  <a:pt x="289312" y="694"/>
                  <a:pt x="290999" y="397"/>
                  <a:pt x="292687" y="298"/>
                </a:cubicBezTo>
                <a:cubicBezTo>
                  <a:pt x="294375" y="99"/>
                  <a:pt x="296063" y="0"/>
                  <a:pt x="297750" y="0"/>
                </a:cubicBezTo>
                <a:close/>
                <a:moveTo>
                  <a:pt x="114407" y="0"/>
                </a:moveTo>
                <a:cubicBezTo>
                  <a:pt x="140115" y="0"/>
                  <a:pt x="160959" y="20813"/>
                  <a:pt x="160959" y="46482"/>
                </a:cubicBezTo>
                <a:cubicBezTo>
                  <a:pt x="160959" y="48167"/>
                  <a:pt x="160860" y="49851"/>
                  <a:pt x="160661" y="51536"/>
                </a:cubicBezTo>
                <a:cubicBezTo>
                  <a:pt x="160463" y="53221"/>
                  <a:pt x="160165" y="54906"/>
                  <a:pt x="159867" y="56492"/>
                </a:cubicBezTo>
                <a:cubicBezTo>
                  <a:pt x="159669" y="57384"/>
                  <a:pt x="159470" y="58177"/>
                  <a:pt x="159272" y="58969"/>
                </a:cubicBezTo>
                <a:cubicBezTo>
                  <a:pt x="156790" y="67691"/>
                  <a:pt x="151827" y="75421"/>
                  <a:pt x="145177" y="81269"/>
                </a:cubicBezTo>
                <a:cubicBezTo>
                  <a:pt x="137038" y="88504"/>
                  <a:pt x="126219" y="92864"/>
                  <a:pt x="114407" y="92864"/>
                </a:cubicBezTo>
                <a:cubicBezTo>
                  <a:pt x="102595" y="92864"/>
                  <a:pt x="91875" y="88504"/>
                  <a:pt x="83637" y="81269"/>
                </a:cubicBezTo>
                <a:cubicBezTo>
                  <a:pt x="83041" y="80674"/>
                  <a:pt x="82446" y="80178"/>
                  <a:pt x="81949" y="79584"/>
                </a:cubicBezTo>
                <a:cubicBezTo>
                  <a:pt x="76192" y="73935"/>
                  <a:pt x="71825" y="66898"/>
                  <a:pt x="69641" y="58969"/>
                </a:cubicBezTo>
                <a:cubicBezTo>
                  <a:pt x="69443" y="58177"/>
                  <a:pt x="69244" y="57384"/>
                  <a:pt x="69046" y="56492"/>
                </a:cubicBezTo>
                <a:cubicBezTo>
                  <a:pt x="68649" y="54906"/>
                  <a:pt x="68450" y="53221"/>
                  <a:pt x="68252" y="51536"/>
                </a:cubicBezTo>
                <a:cubicBezTo>
                  <a:pt x="68053" y="49851"/>
                  <a:pt x="67954" y="48167"/>
                  <a:pt x="67954" y="46482"/>
                </a:cubicBezTo>
                <a:cubicBezTo>
                  <a:pt x="67954" y="20813"/>
                  <a:pt x="88798" y="0"/>
                  <a:pt x="1144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33" name="iṩlïḑê">
            <a:extLst>
              <a:ext uri="{FF2B5EF4-FFF2-40B4-BE49-F238E27FC236}">
                <a16:creationId xmlns:a16="http://schemas.microsoft.com/office/drawing/2014/main" id="{FFB6C70E-C90E-1940-AF4A-3368A4003437}"/>
              </a:ext>
            </a:extLst>
          </p:cNvPr>
          <p:cNvSpPr/>
          <p:nvPr/>
        </p:nvSpPr>
        <p:spPr>
          <a:xfrm>
            <a:off x="2804468" y="4793168"/>
            <a:ext cx="1903257" cy="12051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ṩlïḑê">
            <a:extLst>
              <a:ext uri="{FF2B5EF4-FFF2-40B4-BE49-F238E27FC236}">
                <a16:creationId xmlns:a16="http://schemas.microsoft.com/office/drawing/2014/main" id="{2D7FA05B-F52B-D04A-B85C-FD709C598456}"/>
              </a:ext>
            </a:extLst>
          </p:cNvPr>
          <p:cNvSpPr/>
          <p:nvPr/>
        </p:nvSpPr>
        <p:spPr>
          <a:xfrm>
            <a:off x="4903042" y="4292032"/>
            <a:ext cx="1903257" cy="12051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ṩlïḑê">
            <a:extLst>
              <a:ext uri="{FF2B5EF4-FFF2-40B4-BE49-F238E27FC236}">
                <a16:creationId xmlns:a16="http://schemas.microsoft.com/office/drawing/2014/main" id="{537A99E3-6ADD-F547-9800-7B289A24F031}"/>
              </a:ext>
            </a:extLst>
          </p:cNvPr>
          <p:cNvSpPr/>
          <p:nvPr/>
        </p:nvSpPr>
        <p:spPr>
          <a:xfrm>
            <a:off x="6977982" y="3761508"/>
            <a:ext cx="1903257" cy="12051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ṩlïḑê">
            <a:extLst>
              <a:ext uri="{FF2B5EF4-FFF2-40B4-BE49-F238E27FC236}">
                <a16:creationId xmlns:a16="http://schemas.microsoft.com/office/drawing/2014/main" id="{8E7C8DAC-D433-E44D-9CF0-8EB437DA719E}"/>
              </a:ext>
            </a:extLst>
          </p:cNvPr>
          <p:cNvSpPr/>
          <p:nvPr/>
        </p:nvSpPr>
        <p:spPr>
          <a:xfrm>
            <a:off x="9136931" y="3249062"/>
            <a:ext cx="1903257" cy="12051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8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EB12-AC3D-3446-B640-ABEC7889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/>
              <a:t>传统安全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DF670-15F7-F946-81FD-40070182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865A8-BEFC-4343-BDD1-6701A9CE15A1}"/>
              </a:ext>
            </a:extLst>
          </p:cNvPr>
          <p:cNvSpPr txBox="1"/>
          <p:nvPr/>
        </p:nvSpPr>
        <p:spPr>
          <a:xfrm>
            <a:off x="4625003" y="2712849"/>
            <a:ext cx="3134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File base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Behavior 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Obnormal detction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Others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E3F297-01FE-B64E-8209-14C2D28E1B78}"/>
              </a:ext>
            </a:extLst>
          </p:cNvPr>
          <p:cNvSpPr txBox="1"/>
          <p:nvPr/>
        </p:nvSpPr>
        <p:spPr>
          <a:xfrm>
            <a:off x="737258" y="1386093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利用AI技术</a:t>
            </a:r>
            <a:r>
              <a:rPr lang="zh-CN" altLang="en-US" dirty="0"/>
              <a:t>，</a:t>
            </a:r>
            <a:r>
              <a:rPr lang="zh-CN" altLang="en-CN" dirty="0"/>
              <a:t>改进</a:t>
            </a:r>
            <a:r>
              <a:rPr lang="zh-CN" altLang="en-US" dirty="0"/>
              <a:t>安全检测方法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69775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A6061-DE46-EE4D-AF9D-5AB170E8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 </a:t>
            </a:r>
            <a:r>
              <a:rPr kumimoji="1" lang="en-US" dirty="0"/>
              <a:t>File base</a:t>
            </a:r>
            <a:r>
              <a:rPr lang="zh-CN" altLang="en-US" dirty="0"/>
              <a:t>：</a:t>
            </a:r>
            <a:r>
              <a:rPr lang="en-CN" dirty="0"/>
              <a:t>B2M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EEA53-BE14-9440-B9ED-52976FBC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7C3502B-C6C1-6C42-90A3-29EBB8FE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634" y="2034381"/>
            <a:ext cx="3327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99AEF9-7BB0-0249-BEA2-95F79ADAD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2" y="2364376"/>
            <a:ext cx="4048971" cy="2547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E6B504-BC82-3D47-9F26-B948553AA046}"/>
              </a:ext>
            </a:extLst>
          </p:cNvPr>
          <p:cNvSpPr/>
          <p:nvPr/>
        </p:nvSpPr>
        <p:spPr>
          <a:xfrm>
            <a:off x="2442756" y="3317966"/>
            <a:ext cx="992777" cy="6139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6B077-AE1A-0C44-9082-4A158C8B073C}"/>
              </a:ext>
            </a:extLst>
          </p:cNvPr>
          <p:cNvSpPr/>
          <p:nvPr/>
        </p:nvSpPr>
        <p:spPr>
          <a:xfrm>
            <a:off x="8688651" y="3327604"/>
            <a:ext cx="992777" cy="6139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06A58DD0-5936-F34E-AFAC-A010FAA18812}"/>
              </a:ext>
            </a:extLst>
          </p:cNvPr>
          <p:cNvSpPr/>
          <p:nvPr/>
        </p:nvSpPr>
        <p:spPr>
          <a:xfrm>
            <a:off x="2586445" y="1544923"/>
            <a:ext cx="6805749" cy="822959"/>
          </a:xfrm>
          <a:prstGeom prst="utur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B7F96-F15D-7C4D-B158-C8AC365614B5}"/>
              </a:ext>
            </a:extLst>
          </p:cNvPr>
          <p:cNvSpPr txBox="1"/>
          <p:nvPr/>
        </p:nvSpPr>
        <p:spPr>
          <a:xfrm>
            <a:off x="5538654" y="5443789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借鉴图像识别</a:t>
            </a:r>
          </a:p>
        </p:txBody>
      </p:sp>
    </p:spTree>
    <p:extLst>
      <p:ext uri="{BB962C8B-B14F-4D97-AF65-F5344CB8AC3E}">
        <p14:creationId xmlns:p14="http://schemas.microsoft.com/office/powerpoint/2010/main" val="1000665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51FC-2B5B-3043-9256-4D28B8E3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内容分析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C03C6-8C7B-4A47-B2DC-7CE153C3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3" name="1626518064777789.mp4" descr="1626518064777789.mp4">
            <a:hlinkClick r:id="" action="ppaction://media"/>
            <a:extLst>
              <a:ext uri="{FF2B5EF4-FFF2-40B4-BE49-F238E27FC236}">
                <a16:creationId xmlns:a16="http://schemas.microsoft.com/office/drawing/2014/main" id="{78BB968F-80B8-A344-8B4D-B856738D58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4830" y="1181872"/>
            <a:ext cx="6000750" cy="50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EB12-AC3D-3446-B640-ABEC7889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 err="1"/>
              <a:t>趋势Projects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DF670-15F7-F946-81FD-40070182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组合 56">
            <a:extLst>
              <a:ext uri="{FF2B5EF4-FFF2-40B4-BE49-F238E27FC236}">
                <a16:creationId xmlns:a16="http://schemas.microsoft.com/office/drawing/2014/main" id="{F83A9350-C614-594E-B05C-95291197432E}"/>
              </a:ext>
            </a:extLst>
          </p:cNvPr>
          <p:cNvGrpSpPr/>
          <p:nvPr/>
        </p:nvGrpSpPr>
        <p:grpSpPr>
          <a:xfrm>
            <a:off x="8808611" y="2559383"/>
            <a:ext cx="2003764" cy="2003764"/>
            <a:chOff x="1084562" y="2106682"/>
            <a:chExt cx="2003764" cy="2003764"/>
          </a:xfrm>
        </p:grpSpPr>
        <p:sp>
          <p:nvSpPr>
            <p:cNvPr id="6" name="íSḻïḓê">
              <a:extLst>
                <a:ext uri="{FF2B5EF4-FFF2-40B4-BE49-F238E27FC236}">
                  <a16:creationId xmlns:a16="http://schemas.microsoft.com/office/drawing/2014/main" id="{A10FCFCF-89B4-2846-88CA-3CA1A61E0138}"/>
                </a:ext>
              </a:extLst>
            </p:cNvPr>
            <p:cNvSpPr/>
            <p:nvPr/>
          </p:nvSpPr>
          <p:spPr>
            <a:xfrm>
              <a:off x="1300989" y="2314093"/>
              <a:ext cx="1584795" cy="1584795"/>
            </a:xfrm>
            <a:prstGeom prst="donut">
              <a:avLst>
                <a:gd name="adj" fmla="val 4136"/>
              </a:avLst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ïşḻíḍè">
              <a:extLst>
                <a:ext uri="{FF2B5EF4-FFF2-40B4-BE49-F238E27FC236}">
                  <a16:creationId xmlns:a16="http://schemas.microsoft.com/office/drawing/2014/main" id="{DD6BA520-F588-D342-991B-6CAFA0977027}"/>
                </a:ext>
              </a:extLst>
            </p:cNvPr>
            <p:cNvSpPr/>
            <p:nvPr/>
          </p:nvSpPr>
          <p:spPr>
            <a:xfrm>
              <a:off x="1084562" y="2106682"/>
              <a:ext cx="2003764" cy="2003764"/>
            </a:xfrm>
            <a:prstGeom prst="ellipse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îśľïḍè">
              <a:extLst>
                <a:ext uri="{FF2B5EF4-FFF2-40B4-BE49-F238E27FC236}">
                  <a16:creationId xmlns:a16="http://schemas.microsoft.com/office/drawing/2014/main" id="{677E105E-9D5D-DA41-AAAC-970A6ED2B928}"/>
                </a:ext>
              </a:extLst>
            </p:cNvPr>
            <p:cNvSpPr txBox="1"/>
            <p:nvPr/>
          </p:nvSpPr>
          <p:spPr>
            <a:xfrm>
              <a:off x="1659867" y="2939912"/>
              <a:ext cx="797071" cy="46311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77500" lnSpcReduction="20000"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PROD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组合 56">
            <a:extLst>
              <a:ext uri="{FF2B5EF4-FFF2-40B4-BE49-F238E27FC236}">
                <a16:creationId xmlns:a16="http://schemas.microsoft.com/office/drawing/2014/main" id="{66B5225E-B0DF-0248-B58B-55B0B1DE350C}"/>
              </a:ext>
            </a:extLst>
          </p:cNvPr>
          <p:cNvGrpSpPr/>
          <p:nvPr/>
        </p:nvGrpSpPr>
        <p:grpSpPr>
          <a:xfrm>
            <a:off x="5216915" y="2559383"/>
            <a:ext cx="2003764" cy="2003764"/>
            <a:chOff x="1084562" y="2106682"/>
            <a:chExt cx="2003764" cy="2003764"/>
          </a:xfrm>
        </p:grpSpPr>
        <p:sp>
          <p:nvSpPr>
            <p:cNvPr id="10" name="íSḻïḓê">
              <a:extLst>
                <a:ext uri="{FF2B5EF4-FFF2-40B4-BE49-F238E27FC236}">
                  <a16:creationId xmlns:a16="http://schemas.microsoft.com/office/drawing/2014/main" id="{DA921D54-87DB-684D-B9DA-C679A5F09FEC}"/>
                </a:ext>
              </a:extLst>
            </p:cNvPr>
            <p:cNvSpPr/>
            <p:nvPr/>
          </p:nvSpPr>
          <p:spPr>
            <a:xfrm>
              <a:off x="1300989" y="2314093"/>
              <a:ext cx="1584795" cy="1584795"/>
            </a:xfrm>
            <a:prstGeom prst="donut">
              <a:avLst>
                <a:gd name="adj" fmla="val 4136"/>
              </a:avLst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ïşḻíḍè">
              <a:extLst>
                <a:ext uri="{FF2B5EF4-FFF2-40B4-BE49-F238E27FC236}">
                  <a16:creationId xmlns:a16="http://schemas.microsoft.com/office/drawing/2014/main" id="{4A0CDEE1-8121-F244-AD24-2461DF47DBC3}"/>
                </a:ext>
              </a:extLst>
            </p:cNvPr>
            <p:cNvSpPr/>
            <p:nvPr/>
          </p:nvSpPr>
          <p:spPr>
            <a:xfrm>
              <a:off x="1084562" y="2106682"/>
              <a:ext cx="2003764" cy="2003764"/>
            </a:xfrm>
            <a:prstGeom prst="ellipse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îśľïḍè">
              <a:extLst>
                <a:ext uri="{FF2B5EF4-FFF2-40B4-BE49-F238E27FC236}">
                  <a16:creationId xmlns:a16="http://schemas.microsoft.com/office/drawing/2014/main" id="{B1F4CF31-AF2C-F149-8DD4-77A690BA6044}"/>
                </a:ext>
              </a:extLst>
            </p:cNvPr>
            <p:cNvSpPr txBox="1"/>
            <p:nvPr/>
          </p:nvSpPr>
          <p:spPr>
            <a:xfrm>
              <a:off x="1659867" y="2939912"/>
              <a:ext cx="797071" cy="46311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CDC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3" name="组合 56">
            <a:extLst>
              <a:ext uri="{FF2B5EF4-FFF2-40B4-BE49-F238E27FC236}">
                <a16:creationId xmlns:a16="http://schemas.microsoft.com/office/drawing/2014/main" id="{187B8156-F62B-5B44-BF1C-A362765907F3}"/>
              </a:ext>
            </a:extLst>
          </p:cNvPr>
          <p:cNvGrpSpPr/>
          <p:nvPr/>
        </p:nvGrpSpPr>
        <p:grpSpPr>
          <a:xfrm>
            <a:off x="1596865" y="2559383"/>
            <a:ext cx="2003764" cy="2003764"/>
            <a:chOff x="1084562" y="2106682"/>
            <a:chExt cx="2003764" cy="2003764"/>
          </a:xfrm>
        </p:grpSpPr>
        <p:sp>
          <p:nvSpPr>
            <p:cNvPr id="14" name="íSḻïḓê">
              <a:extLst>
                <a:ext uri="{FF2B5EF4-FFF2-40B4-BE49-F238E27FC236}">
                  <a16:creationId xmlns:a16="http://schemas.microsoft.com/office/drawing/2014/main" id="{77014062-424C-4C4A-B5A5-36F84CF5ECF2}"/>
                </a:ext>
              </a:extLst>
            </p:cNvPr>
            <p:cNvSpPr/>
            <p:nvPr/>
          </p:nvSpPr>
          <p:spPr>
            <a:xfrm>
              <a:off x="1300989" y="2314093"/>
              <a:ext cx="1584795" cy="1584795"/>
            </a:xfrm>
            <a:prstGeom prst="donut">
              <a:avLst>
                <a:gd name="adj" fmla="val 4136"/>
              </a:avLst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5" name="ïşḻíḍè">
              <a:extLst>
                <a:ext uri="{FF2B5EF4-FFF2-40B4-BE49-F238E27FC236}">
                  <a16:creationId xmlns:a16="http://schemas.microsoft.com/office/drawing/2014/main" id="{C4606FDE-54F5-E045-AAB6-2A109635BEF8}"/>
                </a:ext>
              </a:extLst>
            </p:cNvPr>
            <p:cNvSpPr/>
            <p:nvPr/>
          </p:nvSpPr>
          <p:spPr>
            <a:xfrm>
              <a:off x="1084562" y="2106682"/>
              <a:ext cx="2003764" cy="2003764"/>
            </a:xfrm>
            <a:prstGeom prst="ellipse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6" name="îśľïḍè">
              <a:extLst>
                <a:ext uri="{FF2B5EF4-FFF2-40B4-BE49-F238E27FC236}">
                  <a16:creationId xmlns:a16="http://schemas.microsoft.com/office/drawing/2014/main" id="{0E213358-50A4-C94C-8F63-A65719F86B8F}"/>
                </a:ext>
              </a:extLst>
            </p:cNvPr>
            <p:cNvSpPr txBox="1"/>
            <p:nvPr/>
          </p:nvSpPr>
          <p:spPr>
            <a:xfrm>
              <a:off x="1659867" y="2939912"/>
              <a:ext cx="797071" cy="46311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TW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FF1DA54-2EB3-C84C-A44E-0D3B249795CD}"/>
              </a:ext>
            </a:extLst>
          </p:cNvPr>
          <p:cNvSpPr/>
          <p:nvPr/>
        </p:nvSpPr>
        <p:spPr>
          <a:xfrm>
            <a:off x="3600629" y="5163710"/>
            <a:ext cx="5418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954F72"/>
                </a:solidFill>
                <a:latin typeface="Calibri" panose="020F0502020204030204" pitchFamily="34" charset="0"/>
                <a:hlinkClick r:id="rId2" tooltip="https://safecircle.trendmicro.com/post/118320/share"/>
              </a:rPr>
              <a:t>https://safecircle.trendmicro.com/post/118320/share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14571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C45D-0C5F-004E-B34B-23DBCA20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新安全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54CD5-D4A9-C04C-AE96-1C505EAB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88AFE-0A8E-A24D-8AA0-C82FA523877E}"/>
              </a:ext>
            </a:extLst>
          </p:cNvPr>
          <p:cNvSpPr txBox="1"/>
          <p:nvPr/>
        </p:nvSpPr>
        <p:spPr>
          <a:xfrm>
            <a:off x="737258" y="138609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AI技术带来了安全问题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9E9BC-4F56-E44F-8735-8A969EB8F4CA}"/>
              </a:ext>
            </a:extLst>
          </p:cNvPr>
          <p:cNvSpPr txBox="1"/>
          <p:nvPr/>
        </p:nvSpPr>
        <p:spPr>
          <a:xfrm>
            <a:off x="4306161" y="2410700"/>
            <a:ext cx="1789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隐私保护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模型训练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数据投毒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F478D-B5C9-2D41-8C37-118CD8949D56}"/>
              </a:ext>
            </a:extLst>
          </p:cNvPr>
          <p:cNvSpPr/>
          <p:nvPr/>
        </p:nvSpPr>
        <p:spPr>
          <a:xfrm>
            <a:off x="2876135" y="4917910"/>
            <a:ext cx="5028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1A26"/>
                </a:solidFill>
                <a:latin typeface="Helvetica Neue" panose="02000503000000020004" pitchFamily="2" charset="0"/>
                <a:hlinkClick r:id="rId3"/>
              </a:rPr>
              <a:t>https://</a:t>
            </a:r>
            <a:r>
              <a:rPr lang="en-US" dirty="0" err="1">
                <a:solidFill>
                  <a:srgbClr val="1A1A26"/>
                </a:solidFill>
                <a:latin typeface="Helvetica Neue" panose="02000503000000020004" pitchFamily="2" charset="0"/>
                <a:hlinkClick r:id="rId3"/>
              </a:rPr>
              <a:t>sandlab.cs.uchicago.edu</a:t>
            </a:r>
            <a:r>
              <a:rPr lang="en-US" dirty="0">
                <a:solidFill>
                  <a:srgbClr val="1A1A26"/>
                </a:solidFill>
                <a:latin typeface="Helvetica Neue" panose="02000503000000020004" pitchFamily="2" charset="0"/>
                <a:hlinkClick r:id="rId3"/>
              </a:rPr>
              <a:t>/</a:t>
            </a:r>
            <a:r>
              <a:rPr lang="en-US" dirty="0" err="1">
                <a:solidFill>
                  <a:srgbClr val="1A1A26"/>
                </a:solidFill>
                <a:latin typeface="Helvetica Neue" panose="02000503000000020004" pitchFamily="2" charset="0"/>
                <a:hlinkClick r:id="rId3"/>
              </a:rPr>
              <a:t>fawkes</a:t>
            </a:r>
            <a:r>
              <a:rPr lang="en-US" dirty="0">
                <a:solidFill>
                  <a:srgbClr val="1A1A26"/>
                </a:solidFill>
                <a:latin typeface="Helvetica Neue" panose="02000503000000020004" pitchFamily="2" charset="0"/>
                <a:hlinkClick r:id="rId3"/>
              </a:rPr>
              <a:t>/#code</a:t>
            </a:r>
            <a:endParaRPr lang="en-US" dirty="0">
              <a:solidFill>
                <a:srgbClr val="1A1A26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843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D5BE-FBB9-9947-A81D-998854DD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总结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3360-8C78-CF4A-99FB-88770BCE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9A3F19-1EA9-EA4A-9B22-5EBFD972EEB7}"/>
              </a:ext>
            </a:extLst>
          </p:cNvPr>
          <p:cNvSpPr txBox="1"/>
          <p:nvPr/>
        </p:nvSpPr>
        <p:spPr>
          <a:xfrm>
            <a:off x="3942115" y="2490281"/>
            <a:ext cx="466848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altLang="zh-CN" sz="3200" dirty="0"/>
              <a:t> </a:t>
            </a:r>
            <a:r>
              <a:rPr lang="zh-CN" altLang="en-US" sz="3200" dirty="0"/>
              <a:t> </a:t>
            </a:r>
            <a:r>
              <a:rPr lang="en-US" altLang="zh-CN" sz="3200" dirty="0"/>
              <a:t>Overview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kumimoji="1" lang="zh-CN" altLang="en-US" sz="3200" dirty="0"/>
              <a:t> </a:t>
            </a:r>
            <a:r>
              <a:rPr kumimoji="1" lang="en-US" altLang="zh-CN" sz="3200" dirty="0"/>
              <a:t> Samples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kumimoji="1" lang="en-US" altLang="zh-CN" sz="3200" dirty="0"/>
              <a:t>  AI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504305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D5BE-FBB9-9947-A81D-998854DD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QQ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3360-8C78-CF4A-99FB-88770BCE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9A3F19-1EA9-EA4A-9B22-5EBFD972EEB7}"/>
              </a:ext>
            </a:extLst>
          </p:cNvPr>
          <p:cNvSpPr txBox="1"/>
          <p:nvPr/>
        </p:nvSpPr>
        <p:spPr>
          <a:xfrm>
            <a:off x="4598074" y="3136612"/>
            <a:ext cx="2994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3200" dirty="0"/>
              <a:t>问题与讨论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909734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656454" y="2747865"/>
            <a:ext cx="3615204" cy="1362270"/>
          </a:xfrm>
        </p:spPr>
        <p:txBody>
          <a:bodyPr/>
          <a:lstStyle/>
          <a:p>
            <a:r>
              <a:rPr lang="en-US" altLang="zh-CN" sz="7600" u="sng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rPr>
              <a:t>Thanks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6F81D53-F018-A246-BFEB-FD2692C1B7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576" y="5973782"/>
            <a:ext cx="10095451" cy="310871"/>
          </a:xfrm>
        </p:spPr>
        <p:txBody>
          <a:bodyPr/>
          <a:lstStyle/>
          <a:p>
            <a:r>
              <a:rPr lang="en-US" altLang="zh-CN" dirty="0"/>
              <a:t>2021-7-20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D5BE-FBB9-9947-A81D-998854DD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Backlog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3360-8C78-CF4A-99FB-88770BCE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4BF32-C863-A049-A2CF-F771311550A6}"/>
              </a:ext>
            </a:extLst>
          </p:cNvPr>
          <p:cNvSpPr/>
          <p:nvPr/>
        </p:nvSpPr>
        <p:spPr>
          <a:xfrm>
            <a:off x="5593298" y="3244334"/>
            <a:ext cx="146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800" dirty="0"/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4228872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9B66-5A74-E54E-9E9F-E649DE25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Preface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82C46-7017-7446-9ADD-CA9FA4CB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35B6A6-886C-5045-A6A3-AC3F1C6C7ECE}"/>
              </a:ext>
            </a:extLst>
          </p:cNvPr>
          <p:cNvSpPr/>
          <p:nvPr/>
        </p:nvSpPr>
        <p:spPr>
          <a:xfrm>
            <a:off x="3101780" y="2187039"/>
            <a:ext cx="6707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7200" dirty="0">
                <a:solidFill>
                  <a:schemeClr val="dk1"/>
                </a:solidFill>
              </a:rPr>
              <a:t>∑</a:t>
            </a:r>
            <a:endParaRPr lang="en-CN" sz="7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F37F1E-C9E6-1640-B097-95DBAF8CCC43}"/>
              </a:ext>
            </a:extLst>
          </p:cNvPr>
          <p:cNvSpPr/>
          <p:nvPr/>
        </p:nvSpPr>
        <p:spPr>
          <a:xfrm>
            <a:off x="4927625" y="2227203"/>
            <a:ext cx="8018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4">
              <a:defRPr/>
            </a:pPr>
            <a:r>
              <a:rPr lang="el-GR" sz="7200" dirty="0">
                <a:solidFill>
                  <a:schemeClr val="dk1"/>
                </a:solidFill>
              </a:rPr>
              <a:t>Δ</a:t>
            </a:r>
            <a:endParaRPr lang="el-GR" sz="7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4726D-2D7C-A342-AB55-B923C93FAB5C}"/>
              </a:ext>
            </a:extLst>
          </p:cNvPr>
          <p:cNvSpPr/>
          <p:nvPr/>
        </p:nvSpPr>
        <p:spPr>
          <a:xfrm>
            <a:off x="8845471" y="3849350"/>
            <a:ext cx="6463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354">
              <a:defRPr/>
            </a:pPr>
            <a:r>
              <a:rPr lang="el-GR" sz="7200" dirty="0"/>
              <a:t>γ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53894D-7FD6-8A4B-A33E-DFEFC4DCC981}"/>
              </a:ext>
            </a:extLst>
          </p:cNvPr>
          <p:cNvSpPr/>
          <p:nvPr/>
        </p:nvSpPr>
        <p:spPr>
          <a:xfrm>
            <a:off x="7039113" y="2179369"/>
            <a:ext cx="8755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354">
              <a:defRPr/>
            </a:pPr>
            <a:r>
              <a:rPr lang="el-GR" sz="7200" dirty="0"/>
              <a:t>Ω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395A5-831D-8849-9898-04618267C9BD}"/>
              </a:ext>
            </a:extLst>
          </p:cNvPr>
          <p:cNvSpPr/>
          <p:nvPr/>
        </p:nvSpPr>
        <p:spPr>
          <a:xfrm>
            <a:off x="7147062" y="4040366"/>
            <a:ext cx="6976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354">
              <a:defRPr/>
            </a:pPr>
            <a:r>
              <a:rPr lang="el-GR" sz="7200" dirty="0">
                <a:solidFill>
                  <a:schemeClr val="dk1"/>
                </a:solidFill>
              </a:rPr>
              <a:t>θ</a:t>
            </a:r>
            <a:endParaRPr lang="el-GR" sz="7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4E3E3A-357A-0F4B-9260-5B6F2F7D7806}"/>
              </a:ext>
            </a:extLst>
          </p:cNvPr>
          <p:cNvSpPr/>
          <p:nvPr/>
        </p:nvSpPr>
        <p:spPr>
          <a:xfrm>
            <a:off x="4958082" y="3817858"/>
            <a:ext cx="843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354">
              <a:defRPr/>
            </a:pPr>
            <a:r>
              <a:rPr lang="el-GR" sz="7200" dirty="0">
                <a:solidFill>
                  <a:schemeClr val="dk1"/>
                </a:solidFill>
              </a:rPr>
              <a:t>ψ</a:t>
            </a:r>
            <a:endParaRPr lang="el-GR" sz="7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240131-5026-2943-A863-0E9F7AF7B18F}"/>
              </a:ext>
            </a:extLst>
          </p:cNvPr>
          <p:cNvSpPr/>
          <p:nvPr/>
        </p:nvSpPr>
        <p:spPr>
          <a:xfrm>
            <a:off x="8743949" y="1963400"/>
            <a:ext cx="6992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54">
              <a:defRPr/>
            </a:pPr>
            <a:r>
              <a:rPr lang="el-GR" sz="8800" dirty="0">
                <a:solidFill>
                  <a:schemeClr val="dk1"/>
                </a:solidFill>
              </a:rPr>
              <a:t>ε</a:t>
            </a:r>
            <a:endParaRPr lang="el-GR" sz="8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B732D-4300-634C-92D0-27B2D1ADBBAD}"/>
              </a:ext>
            </a:extLst>
          </p:cNvPr>
          <p:cNvSpPr/>
          <p:nvPr/>
        </p:nvSpPr>
        <p:spPr>
          <a:xfrm>
            <a:off x="3101780" y="3926306"/>
            <a:ext cx="6707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54">
              <a:defRPr/>
            </a:pPr>
            <a:r>
              <a:rPr lang="el-GR" sz="7200" dirty="0">
                <a:solidFill>
                  <a:srgbClr val="333333"/>
                </a:solidFill>
                <a:latin typeface="Helvetica" pitchFamily="2" charset="0"/>
              </a:rPr>
              <a:t>ω</a:t>
            </a:r>
            <a:endParaRPr lang="en-CN" sz="7200" dirty="0"/>
          </a:p>
        </p:txBody>
      </p:sp>
    </p:spTree>
    <p:extLst>
      <p:ext uri="{BB962C8B-B14F-4D97-AF65-F5344CB8AC3E}">
        <p14:creationId xmlns:p14="http://schemas.microsoft.com/office/powerpoint/2010/main" val="144670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3291-57CE-9C4F-86CD-33D5C6D8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创意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034A9-9B32-4048-A654-51DF3261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7172" name="Picture 4" descr="全球高性能计算机500强榜单的Zenith｜基于PowerEdge C6420和PowerEdge R740服务器而构建- 51CTO.COM">
            <a:extLst>
              <a:ext uri="{FF2B5EF4-FFF2-40B4-BE49-F238E27FC236}">
                <a16:creationId xmlns:a16="http://schemas.microsoft.com/office/drawing/2014/main" id="{47E82574-5C7D-8F43-B40A-33B02BD56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38" y="2402690"/>
            <a:ext cx="31623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2BBD3C-ACCD-CE4F-A0CB-16EB1EF31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58" y="2082949"/>
            <a:ext cx="3305387" cy="339314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93E118-B4D2-B841-9C88-993608BC3925}"/>
              </a:ext>
            </a:extLst>
          </p:cNvPr>
          <p:cNvCxnSpPr>
            <a:cxnSpLocks/>
          </p:cNvCxnSpPr>
          <p:nvPr/>
        </p:nvCxnSpPr>
        <p:spPr>
          <a:xfrm flipV="1">
            <a:off x="5766719" y="3658495"/>
            <a:ext cx="1649273" cy="2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61A79D-5A9A-6C4B-A7B5-745CF460C526}"/>
              </a:ext>
            </a:extLst>
          </p:cNvPr>
          <p:cNvSpPr txBox="1"/>
          <p:nvPr/>
        </p:nvSpPr>
        <p:spPr>
          <a:xfrm>
            <a:off x="8957547" y="51703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人造大脑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8DCF2-EFBD-3B48-9D80-6964BE0CC4A0}"/>
              </a:ext>
            </a:extLst>
          </p:cNvPr>
          <p:cNvSpPr txBox="1"/>
          <p:nvPr/>
        </p:nvSpPr>
        <p:spPr>
          <a:xfrm>
            <a:off x="2890022" y="5529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神经元活动</a:t>
            </a:r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58DBB3-0EA6-1D45-BABF-8C80785F164C}"/>
              </a:ext>
            </a:extLst>
          </p:cNvPr>
          <p:cNvSpPr/>
          <p:nvPr/>
        </p:nvSpPr>
        <p:spPr>
          <a:xfrm>
            <a:off x="1208411" y="133882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上世纪三，四十年代</a:t>
            </a:r>
            <a:endParaRPr lang="en-CN" sz="2400" b="1" dirty="0"/>
          </a:p>
        </p:txBody>
      </p:sp>
      <p:sp>
        <p:nvSpPr>
          <p:cNvPr id="11" name="Explosion 1 10">
            <a:extLst>
              <a:ext uri="{FF2B5EF4-FFF2-40B4-BE49-F238E27FC236}">
                <a16:creationId xmlns:a16="http://schemas.microsoft.com/office/drawing/2014/main" id="{5EB4E099-7B40-FA48-9EB6-50713FAA024E}"/>
              </a:ext>
            </a:extLst>
          </p:cNvPr>
          <p:cNvSpPr/>
          <p:nvPr/>
        </p:nvSpPr>
        <p:spPr>
          <a:xfrm>
            <a:off x="669924" y="1318882"/>
            <a:ext cx="486523" cy="51246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0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332D14A-28AF-4D4A-80F6-6D3140FE5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68" y="1980094"/>
            <a:ext cx="5609093" cy="29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65447D-2045-E04F-B5C1-E03D85AF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5BFE3A-D89F-C941-B249-8FDD8F92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5E7244-A7F6-9540-A9E6-899A12FF7644}"/>
              </a:ext>
            </a:extLst>
          </p:cNvPr>
          <p:cNvSpPr txBox="1"/>
          <p:nvPr/>
        </p:nvSpPr>
        <p:spPr>
          <a:xfrm>
            <a:off x="2184590" y="5884552"/>
            <a:ext cx="585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Find </a:t>
            </a:r>
            <a:r>
              <a:rPr kumimoji="1" lang="en-US" altLang="zh-CN" sz="2400" dirty="0" err="1"/>
              <a:t>k,b</a:t>
            </a:r>
            <a:r>
              <a:rPr kumimoji="1" lang="en-US" altLang="zh-CN" sz="2400" dirty="0"/>
              <a:t> value when error is </a:t>
            </a:r>
            <a:r>
              <a:rPr kumimoji="1" lang="en-US" sz="2400" dirty="0"/>
              <a:t>minimum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78CBFD6-CE97-224A-AF7C-E4CB6B743ECB}"/>
              </a:ext>
            </a:extLst>
          </p:cNvPr>
          <p:cNvSpPr/>
          <p:nvPr/>
        </p:nvSpPr>
        <p:spPr>
          <a:xfrm>
            <a:off x="8840563" y="4700338"/>
            <a:ext cx="198783" cy="1987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AECB2620-23F3-A940-A2DA-F0D8DCFEDDA6}"/>
              </a:ext>
            </a:extLst>
          </p:cNvPr>
          <p:cNvSpPr/>
          <p:nvPr/>
        </p:nvSpPr>
        <p:spPr>
          <a:xfrm rot="19869370">
            <a:off x="7087233" y="5341314"/>
            <a:ext cx="1734993" cy="166771"/>
          </a:xfrm>
          <a:prstGeom prst="notchedRightArrow">
            <a:avLst>
              <a:gd name="adj1" fmla="val 0"/>
              <a:gd name="adj2" fmla="val 50000"/>
            </a:avLst>
          </a:prstGeom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文本框 69">
            <a:extLst>
              <a:ext uri="{FF2B5EF4-FFF2-40B4-BE49-F238E27FC236}">
                <a16:creationId xmlns:a16="http://schemas.microsoft.com/office/drawing/2014/main" id="{8366A371-8CAC-4743-A3E3-BDEDBC7CD636}"/>
              </a:ext>
            </a:extLst>
          </p:cNvPr>
          <p:cNvSpPr txBox="1"/>
          <p:nvPr/>
        </p:nvSpPr>
        <p:spPr>
          <a:xfrm>
            <a:off x="863775" y="1287927"/>
            <a:ext cx="46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lt"/>
              </a:rPr>
              <a:t>F(x) = </a:t>
            </a:r>
            <a:r>
              <a:rPr lang="en-US" altLang="zh-CN" dirty="0">
                <a:latin typeface="+mj-lt"/>
              </a:rPr>
              <a:t>k* x + b</a:t>
            </a:r>
            <a:r>
              <a:rPr kumimoji="1" lang="en-US" altLang="zh-CN" dirty="0">
                <a:latin typeface="+mj-lt"/>
              </a:rPr>
              <a:t> 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2" name="文本框 69">
            <a:extLst>
              <a:ext uri="{FF2B5EF4-FFF2-40B4-BE49-F238E27FC236}">
                <a16:creationId xmlns:a16="http://schemas.microsoft.com/office/drawing/2014/main" id="{C995D9A5-8F65-5549-AA0D-114608218645}"/>
              </a:ext>
            </a:extLst>
          </p:cNvPr>
          <p:cNvSpPr txBox="1"/>
          <p:nvPr/>
        </p:nvSpPr>
        <p:spPr>
          <a:xfrm>
            <a:off x="858668" y="2732157"/>
            <a:ext cx="46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lt"/>
              </a:rPr>
              <a:t> E(x) = Y- F(x) = Y - </a:t>
            </a:r>
            <a:r>
              <a:rPr lang="en-US" altLang="zh-CN" dirty="0">
                <a:latin typeface="+mj-lt"/>
              </a:rPr>
              <a:t>k * x + b</a:t>
            </a:r>
            <a:r>
              <a:rPr kumimoji="1" lang="en-US" altLang="zh-CN" dirty="0">
                <a:latin typeface="+mj-lt"/>
              </a:rPr>
              <a:t> 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3" name="文本框 69">
            <a:extLst>
              <a:ext uri="{FF2B5EF4-FFF2-40B4-BE49-F238E27FC236}">
                <a16:creationId xmlns:a16="http://schemas.microsoft.com/office/drawing/2014/main" id="{FEB78401-321D-3949-9295-9D2B46953AFE}"/>
              </a:ext>
            </a:extLst>
          </p:cNvPr>
          <p:cNvSpPr txBox="1"/>
          <p:nvPr/>
        </p:nvSpPr>
        <p:spPr>
          <a:xfrm>
            <a:off x="843678" y="1980094"/>
            <a:ext cx="398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j-lt"/>
              </a:rPr>
              <a:t>Error =  Real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–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Pred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=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Y- F(x) </a:t>
            </a:r>
            <a:endParaRPr kumimoji="1"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69">
                <a:extLst>
                  <a:ext uri="{FF2B5EF4-FFF2-40B4-BE49-F238E27FC236}">
                    <a16:creationId xmlns:a16="http://schemas.microsoft.com/office/drawing/2014/main" id="{31A33C02-11C1-034F-9D38-12E91263C108}"/>
                  </a:ext>
                </a:extLst>
              </p:cNvPr>
              <p:cNvSpPr txBox="1"/>
              <p:nvPr/>
            </p:nvSpPr>
            <p:spPr>
              <a:xfrm>
                <a:off x="888647" y="3424324"/>
                <a:ext cx="460353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+mj-lt"/>
                  </a:rPr>
                  <a:t> J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文本框 69">
                <a:extLst>
                  <a:ext uri="{FF2B5EF4-FFF2-40B4-BE49-F238E27FC236}">
                    <a16:creationId xmlns:a16="http://schemas.microsoft.com/office/drawing/2014/main" id="{31A33C02-11C1-034F-9D38-12E91263C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47" y="3424324"/>
                <a:ext cx="4603531" cy="375552"/>
              </a:xfrm>
              <a:prstGeom prst="rect">
                <a:avLst/>
              </a:prstGeom>
              <a:blipFill>
                <a:blip r:embed="rId3"/>
                <a:stretch>
                  <a:fillRect l="-1102" t="-103226" b="-1612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69">
                <a:extLst>
                  <a:ext uri="{FF2B5EF4-FFF2-40B4-BE49-F238E27FC236}">
                    <a16:creationId xmlns:a16="http://schemas.microsoft.com/office/drawing/2014/main" id="{88165CF9-1CCD-CD44-90F9-78321436F428}"/>
                  </a:ext>
                </a:extLst>
              </p:cNvPr>
              <p:cNvSpPr txBox="1"/>
              <p:nvPr/>
            </p:nvSpPr>
            <p:spPr>
              <a:xfrm>
                <a:off x="888647" y="4121700"/>
                <a:ext cx="4603531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+mj-lt"/>
                  </a:rPr>
                  <a:t>J(k , 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−(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文本框 69">
                <a:extLst>
                  <a:ext uri="{FF2B5EF4-FFF2-40B4-BE49-F238E27FC236}">
                    <a16:creationId xmlns:a16="http://schemas.microsoft.com/office/drawing/2014/main" id="{88165CF9-1CCD-CD44-90F9-78321436F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47" y="4121700"/>
                <a:ext cx="4603531" cy="483466"/>
              </a:xfrm>
              <a:prstGeom prst="rect">
                <a:avLst/>
              </a:prstGeom>
              <a:blipFill>
                <a:blip r:embed="rId4"/>
                <a:stretch>
                  <a:fillRect l="-1102" t="-74359" b="-1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69">
                <a:extLst>
                  <a:ext uri="{FF2B5EF4-FFF2-40B4-BE49-F238E27FC236}">
                    <a16:creationId xmlns:a16="http://schemas.microsoft.com/office/drawing/2014/main" id="{F0BF43ED-85D8-EB43-AB55-17B76EC8746C}"/>
                  </a:ext>
                </a:extLst>
              </p:cNvPr>
              <p:cNvSpPr txBox="1"/>
              <p:nvPr/>
            </p:nvSpPr>
            <p:spPr>
              <a:xfrm>
                <a:off x="8754830" y="5337030"/>
                <a:ext cx="1819694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kumimoji="1" lang="en-US" altLang="zh-CN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kumimoji="1"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= 0</a:t>
                </a:r>
                <a:endParaRPr lang="en-CN" dirty="0"/>
              </a:p>
            </p:txBody>
          </p:sp>
        </mc:Choice>
        <mc:Fallback xmlns="">
          <p:sp>
            <p:nvSpPr>
              <p:cNvPr id="16" name="文本框 69">
                <a:extLst>
                  <a:ext uri="{FF2B5EF4-FFF2-40B4-BE49-F238E27FC236}">
                    <a16:creationId xmlns:a16="http://schemas.microsoft.com/office/drawing/2014/main" id="{F0BF43ED-85D8-EB43-AB55-17B76EC87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830" y="5337030"/>
                <a:ext cx="1819694" cy="499560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4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83AA8-8107-7A41-8C2B-1AD34668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异或问题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72A51C-7040-944A-86E5-7B8085C1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41</a:t>
            </a:fld>
            <a:endParaRPr lang="zh-CN" alt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8B3AD0-CA5A-D940-A518-24F727A21700}"/>
              </a:ext>
            </a:extLst>
          </p:cNvPr>
          <p:cNvCxnSpPr>
            <a:cxnSpLocks/>
          </p:cNvCxnSpPr>
          <p:nvPr/>
        </p:nvCxnSpPr>
        <p:spPr>
          <a:xfrm>
            <a:off x="6727011" y="4928703"/>
            <a:ext cx="43328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84D94D-476D-024F-8263-F1C2C516C2E7}"/>
              </a:ext>
            </a:extLst>
          </p:cNvPr>
          <p:cNvCxnSpPr>
            <a:cxnSpLocks/>
          </p:cNvCxnSpPr>
          <p:nvPr/>
        </p:nvCxnSpPr>
        <p:spPr>
          <a:xfrm flipV="1">
            <a:off x="6727011" y="1860086"/>
            <a:ext cx="0" cy="30686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172C66C-CCD7-CD48-AB77-DACF122D2570}"/>
              </a:ext>
            </a:extLst>
          </p:cNvPr>
          <p:cNvSpPr/>
          <p:nvPr/>
        </p:nvSpPr>
        <p:spPr>
          <a:xfrm>
            <a:off x="7631069" y="3808337"/>
            <a:ext cx="406748" cy="398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17B447-E26B-C341-866F-0E4AF3BD41BB}"/>
              </a:ext>
            </a:extLst>
          </p:cNvPr>
          <p:cNvSpPr/>
          <p:nvPr/>
        </p:nvSpPr>
        <p:spPr>
          <a:xfrm>
            <a:off x="9059627" y="2613110"/>
            <a:ext cx="406748" cy="398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64F822-4FCA-3845-9677-39F10BE55AD3}"/>
              </a:ext>
            </a:extLst>
          </p:cNvPr>
          <p:cNvSpPr/>
          <p:nvPr/>
        </p:nvSpPr>
        <p:spPr>
          <a:xfrm>
            <a:off x="7631686" y="2548697"/>
            <a:ext cx="406748" cy="398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14B7EC-A8B2-2441-B612-47283D4FD2F7}"/>
              </a:ext>
            </a:extLst>
          </p:cNvPr>
          <p:cNvSpPr/>
          <p:nvPr/>
        </p:nvSpPr>
        <p:spPr>
          <a:xfrm>
            <a:off x="9059627" y="3818549"/>
            <a:ext cx="406748" cy="398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05399D-0726-A946-A292-062310F0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42" y="1604146"/>
            <a:ext cx="49657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7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17ADA-C2B8-CD49-9DB0-0CC156F89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神经元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D615D5-9622-574D-926C-95F79721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SimSun" panose="02010600030101010101" pitchFamily="2" charset="-122"/>
                <a:ea typeface="SimSun" panose="02010600030101010101" pitchFamily="2" charset="-122"/>
              </a:rPr>
              <a:pPr/>
              <a:t>42</a:t>
            </a:fld>
            <a:endParaRPr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AB13F3F-9094-3E4C-9307-D4324B9CE826}"/>
              </a:ext>
            </a:extLst>
          </p:cNvPr>
          <p:cNvSpPr/>
          <p:nvPr/>
        </p:nvSpPr>
        <p:spPr>
          <a:xfrm>
            <a:off x="820555" y="2959634"/>
            <a:ext cx="699247" cy="758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65DC30-5402-5B46-B8B3-4B683FB24291}"/>
              </a:ext>
            </a:extLst>
          </p:cNvPr>
          <p:cNvSpPr/>
          <p:nvPr/>
        </p:nvSpPr>
        <p:spPr>
          <a:xfrm>
            <a:off x="2415215" y="1951712"/>
            <a:ext cx="2756087" cy="3146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BC40836-F9D1-D043-A29D-BE30E5B044E4}"/>
              </a:ext>
            </a:extLst>
          </p:cNvPr>
          <p:cNvSpPr/>
          <p:nvPr/>
        </p:nvSpPr>
        <p:spPr>
          <a:xfrm>
            <a:off x="6098674" y="1757162"/>
            <a:ext cx="5227263" cy="33508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DF823B0-669D-1F49-8B22-E9C791A55156}"/>
              </a:ext>
            </a:extLst>
          </p:cNvPr>
          <p:cNvSpPr/>
          <p:nvPr/>
        </p:nvSpPr>
        <p:spPr>
          <a:xfrm>
            <a:off x="2571538" y="2228406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CA95810-7A30-DD47-80E7-409F25572F06}"/>
              </a:ext>
            </a:extLst>
          </p:cNvPr>
          <p:cNvSpPr/>
          <p:nvPr/>
        </p:nvSpPr>
        <p:spPr>
          <a:xfrm>
            <a:off x="3283672" y="2228406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DD63C72-E8A8-2D4B-8811-2F922CC680FF}"/>
              </a:ext>
            </a:extLst>
          </p:cNvPr>
          <p:cNvSpPr/>
          <p:nvPr/>
        </p:nvSpPr>
        <p:spPr>
          <a:xfrm>
            <a:off x="3916244" y="2228406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3A714C5-1563-9743-9C6D-A833A298EB1E}"/>
              </a:ext>
            </a:extLst>
          </p:cNvPr>
          <p:cNvSpPr/>
          <p:nvPr/>
        </p:nvSpPr>
        <p:spPr>
          <a:xfrm>
            <a:off x="4545174" y="2228406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C508709-3BF6-A846-8431-B44C316E4D23}"/>
              </a:ext>
            </a:extLst>
          </p:cNvPr>
          <p:cNvSpPr/>
          <p:nvPr/>
        </p:nvSpPr>
        <p:spPr>
          <a:xfrm>
            <a:off x="2555010" y="3012211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BBF0201-F453-B044-9D87-1D91A8941A00}"/>
              </a:ext>
            </a:extLst>
          </p:cNvPr>
          <p:cNvSpPr/>
          <p:nvPr/>
        </p:nvSpPr>
        <p:spPr>
          <a:xfrm>
            <a:off x="2538482" y="3745799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808224F-6B11-564B-A8F2-D9654A71F09D}"/>
              </a:ext>
            </a:extLst>
          </p:cNvPr>
          <p:cNvSpPr/>
          <p:nvPr/>
        </p:nvSpPr>
        <p:spPr>
          <a:xfrm>
            <a:off x="2541285" y="4400736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66B2153-9B55-A746-9327-B7DB4E3AA275}"/>
              </a:ext>
            </a:extLst>
          </p:cNvPr>
          <p:cNvSpPr/>
          <p:nvPr/>
        </p:nvSpPr>
        <p:spPr>
          <a:xfrm>
            <a:off x="3292636" y="2984555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876F7B-F946-8748-A3B9-CBB88293EAFE}"/>
              </a:ext>
            </a:extLst>
          </p:cNvPr>
          <p:cNvSpPr/>
          <p:nvPr/>
        </p:nvSpPr>
        <p:spPr>
          <a:xfrm>
            <a:off x="3294037" y="3680688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3549B2C-7DCA-6E4C-9D56-77B98AB19063}"/>
              </a:ext>
            </a:extLst>
          </p:cNvPr>
          <p:cNvSpPr/>
          <p:nvPr/>
        </p:nvSpPr>
        <p:spPr>
          <a:xfrm>
            <a:off x="3259300" y="4422192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2E73B94-C19C-F54C-B022-D104FDF31E01}"/>
              </a:ext>
            </a:extLst>
          </p:cNvPr>
          <p:cNvSpPr/>
          <p:nvPr/>
        </p:nvSpPr>
        <p:spPr>
          <a:xfrm>
            <a:off x="3913723" y="2984555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B88BAB3-080D-1E48-97E0-E9A657ADD581}"/>
              </a:ext>
            </a:extLst>
          </p:cNvPr>
          <p:cNvSpPr/>
          <p:nvPr/>
        </p:nvSpPr>
        <p:spPr>
          <a:xfrm>
            <a:off x="3904058" y="3680688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E08AB14-F4FC-204B-878F-A4845460AA69}"/>
              </a:ext>
            </a:extLst>
          </p:cNvPr>
          <p:cNvSpPr/>
          <p:nvPr/>
        </p:nvSpPr>
        <p:spPr>
          <a:xfrm>
            <a:off x="3913723" y="4389506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2429E04-E668-E14D-8794-8A4C2900CC33}"/>
              </a:ext>
            </a:extLst>
          </p:cNvPr>
          <p:cNvSpPr/>
          <p:nvPr/>
        </p:nvSpPr>
        <p:spPr>
          <a:xfrm>
            <a:off x="4565906" y="2972021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F420230-139A-3341-8E6F-617471017B0F}"/>
              </a:ext>
            </a:extLst>
          </p:cNvPr>
          <p:cNvSpPr/>
          <p:nvPr/>
        </p:nvSpPr>
        <p:spPr>
          <a:xfrm>
            <a:off x="4546575" y="3681260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755F1D0-DBCC-414B-9C73-8ADB270F9E18}"/>
              </a:ext>
            </a:extLst>
          </p:cNvPr>
          <p:cNvSpPr/>
          <p:nvPr/>
        </p:nvSpPr>
        <p:spPr>
          <a:xfrm>
            <a:off x="4545781" y="4358509"/>
            <a:ext cx="502023" cy="555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896C96C-B72A-8643-A69B-C8DBB8D4BAA1}"/>
              </a:ext>
            </a:extLst>
          </p:cNvPr>
          <p:cNvSpPr/>
          <p:nvPr/>
        </p:nvSpPr>
        <p:spPr>
          <a:xfrm>
            <a:off x="6296460" y="1925058"/>
            <a:ext cx="1470212" cy="1340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92E84BD-7AE3-754F-862F-4BDA7285A2A2}"/>
              </a:ext>
            </a:extLst>
          </p:cNvPr>
          <p:cNvSpPr/>
          <p:nvPr/>
        </p:nvSpPr>
        <p:spPr>
          <a:xfrm>
            <a:off x="6312991" y="1962590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B5A5323-ADC9-0A41-A51E-1F5744D6305B}"/>
              </a:ext>
            </a:extLst>
          </p:cNvPr>
          <p:cNvSpPr/>
          <p:nvPr/>
        </p:nvSpPr>
        <p:spPr>
          <a:xfrm>
            <a:off x="6780559" y="1962589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BB4211D-9217-324F-BD8E-5C24237D8640}"/>
              </a:ext>
            </a:extLst>
          </p:cNvPr>
          <p:cNvSpPr/>
          <p:nvPr/>
        </p:nvSpPr>
        <p:spPr>
          <a:xfrm>
            <a:off x="7272370" y="1962588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0583AE8-1F54-4046-B520-9AD317620707}"/>
              </a:ext>
            </a:extLst>
          </p:cNvPr>
          <p:cNvSpPr/>
          <p:nvPr/>
        </p:nvSpPr>
        <p:spPr>
          <a:xfrm>
            <a:off x="6312991" y="2386054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98717AD-FF3C-424F-BDC6-50BB6353A5D9}"/>
              </a:ext>
            </a:extLst>
          </p:cNvPr>
          <p:cNvSpPr/>
          <p:nvPr/>
        </p:nvSpPr>
        <p:spPr>
          <a:xfrm>
            <a:off x="6780559" y="2386053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2274D2F-A49E-5B44-AA84-F85A305AA8DB}"/>
              </a:ext>
            </a:extLst>
          </p:cNvPr>
          <p:cNvSpPr/>
          <p:nvPr/>
        </p:nvSpPr>
        <p:spPr>
          <a:xfrm>
            <a:off x="7272370" y="2386052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96B1E840-78AA-284E-9DA5-C994B41130E3}"/>
              </a:ext>
            </a:extLst>
          </p:cNvPr>
          <p:cNvSpPr/>
          <p:nvPr/>
        </p:nvSpPr>
        <p:spPr>
          <a:xfrm>
            <a:off x="6339888" y="2825323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AEBA201-B2A3-ED4A-AA97-3DFFF610FE63}"/>
              </a:ext>
            </a:extLst>
          </p:cNvPr>
          <p:cNvSpPr/>
          <p:nvPr/>
        </p:nvSpPr>
        <p:spPr>
          <a:xfrm>
            <a:off x="6807456" y="2825322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9C8EF8D-9E54-0D40-AF6A-C5C813625A3B}"/>
              </a:ext>
            </a:extLst>
          </p:cNvPr>
          <p:cNvSpPr/>
          <p:nvPr/>
        </p:nvSpPr>
        <p:spPr>
          <a:xfrm>
            <a:off x="7299267" y="2825321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98E240C-7ABA-344B-9A03-A19560B72EE4}"/>
              </a:ext>
            </a:extLst>
          </p:cNvPr>
          <p:cNvSpPr/>
          <p:nvPr/>
        </p:nvSpPr>
        <p:spPr>
          <a:xfrm>
            <a:off x="7979750" y="1962284"/>
            <a:ext cx="1470212" cy="1340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EDF1DD0-1E52-4044-8F1B-D7653B641E1D}"/>
              </a:ext>
            </a:extLst>
          </p:cNvPr>
          <p:cNvSpPr/>
          <p:nvPr/>
        </p:nvSpPr>
        <p:spPr>
          <a:xfrm>
            <a:off x="7996281" y="1999816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F9A6403-2E1B-BE4D-9D40-3C5D55FFE0CB}"/>
              </a:ext>
            </a:extLst>
          </p:cNvPr>
          <p:cNvSpPr/>
          <p:nvPr/>
        </p:nvSpPr>
        <p:spPr>
          <a:xfrm>
            <a:off x="8463849" y="1999815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30089DE-E219-6646-8231-21164CE5AD38}"/>
              </a:ext>
            </a:extLst>
          </p:cNvPr>
          <p:cNvSpPr/>
          <p:nvPr/>
        </p:nvSpPr>
        <p:spPr>
          <a:xfrm>
            <a:off x="8955660" y="1999814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8431029-C512-7943-87E9-80E0C2AB5E3D}"/>
              </a:ext>
            </a:extLst>
          </p:cNvPr>
          <p:cNvSpPr/>
          <p:nvPr/>
        </p:nvSpPr>
        <p:spPr>
          <a:xfrm>
            <a:off x="7996281" y="2423280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8F01FA1-DED9-E743-B810-4B4390F13E60}"/>
              </a:ext>
            </a:extLst>
          </p:cNvPr>
          <p:cNvSpPr/>
          <p:nvPr/>
        </p:nvSpPr>
        <p:spPr>
          <a:xfrm>
            <a:off x="8463849" y="2423279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FE1A85A-E8D5-CB4D-89EB-3003C82A52BF}"/>
              </a:ext>
            </a:extLst>
          </p:cNvPr>
          <p:cNvSpPr/>
          <p:nvPr/>
        </p:nvSpPr>
        <p:spPr>
          <a:xfrm>
            <a:off x="8955660" y="2423278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3DF6367F-AC2E-9C4A-B509-17E971B0846D}"/>
              </a:ext>
            </a:extLst>
          </p:cNvPr>
          <p:cNvSpPr/>
          <p:nvPr/>
        </p:nvSpPr>
        <p:spPr>
          <a:xfrm>
            <a:off x="8023178" y="2862549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67E646E-BF21-A14D-BD1E-AAB8F783A486}"/>
              </a:ext>
            </a:extLst>
          </p:cNvPr>
          <p:cNvSpPr/>
          <p:nvPr/>
        </p:nvSpPr>
        <p:spPr>
          <a:xfrm>
            <a:off x="8490746" y="2862548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C8B1D43D-A371-2A44-A995-4769991C7893}"/>
              </a:ext>
            </a:extLst>
          </p:cNvPr>
          <p:cNvSpPr/>
          <p:nvPr/>
        </p:nvSpPr>
        <p:spPr>
          <a:xfrm>
            <a:off x="8982557" y="2862547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09DCFB-8CE4-8C42-86B5-5781A0CB1916}"/>
              </a:ext>
            </a:extLst>
          </p:cNvPr>
          <p:cNvSpPr/>
          <p:nvPr/>
        </p:nvSpPr>
        <p:spPr>
          <a:xfrm>
            <a:off x="9689937" y="1991759"/>
            <a:ext cx="1470212" cy="1340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9C0B9F3-FF1D-D04D-8EE1-21F3549AB358}"/>
              </a:ext>
            </a:extLst>
          </p:cNvPr>
          <p:cNvSpPr/>
          <p:nvPr/>
        </p:nvSpPr>
        <p:spPr>
          <a:xfrm>
            <a:off x="9706468" y="2029291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24DB93E-D256-3A4F-9BA2-76949200C687}"/>
              </a:ext>
            </a:extLst>
          </p:cNvPr>
          <p:cNvSpPr/>
          <p:nvPr/>
        </p:nvSpPr>
        <p:spPr>
          <a:xfrm>
            <a:off x="10174036" y="2029290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42BA9E2-89E4-7C4D-8422-BC09C31D90B0}"/>
              </a:ext>
            </a:extLst>
          </p:cNvPr>
          <p:cNvSpPr/>
          <p:nvPr/>
        </p:nvSpPr>
        <p:spPr>
          <a:xfrm>
            <a:off x="10665847" y="2029289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4664BC93-030B-0A49-8846-154EE0670406}"/>
              </a:ext>
            </a:extLst>
          </p:cNvPr>
          <p:cNvSpPr/>
          <p:nvPr/>
        </p:nvSpPr>
        <p:spPr>
          <a:xfrm>
            <a:off x="9706468" y="2452755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931ED13-5627-9E47-8B67-F5C3A3B2C662}"/>
              </a:ext>
            </a:extLst>
          </p:cNvPr>
          <p:cNvSpPr/>
          <p:nvPr/>
        </p:nvSpPr>
        <p:spPr>
          <a:xfrm>
            <a:off x="10174036" y="2452754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AEAAEAA-303A-EC4D-A5AC-ACD2D4BC6474}"/>
              </a:ext>
            </a:extLst>
          </p:cNvPr>
          <p:cNvSpPr/>
          <p:nvPr/>
        </p:nvSpPr>
        <p:spPr>
          <a:xfrm>
            <a:off x="10665847" y="2452753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871B634B-29BB-574F-9462-06346028D483}"/>
              </a:ext>
            </a:extLst>
          </p:cNvPr>
          <p:cNvSpPr/>
          <p:nvPr/>
        </p:nvSpPr>
        <p:spPr>
          <a:xfrm>
            <a:off x="9733365" y="2892024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C85BC1E-1530-B242-A001-CBC2B4FFB756}"/>
              </a:ext>
            </a:extLst>
          </p:cNvPr>
          <p:cNvSpPr/>
          <p:nvPr/>
        </p:nvSpPr>
        <p:spPr>
          <a:xfrm>
            <a:off x="10200933" y="2892023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4B67F122-F1F2-E341-AB59-BA0035F6A3E8}"/>
              </a:ext>
            </a:extLst>
          </p:cNvPr>
          <p:cNvSpPr/>
          <p:nvPr/>
        </p:nvSpPr>
        <p:spPr>
          <a:xfrm>
            <a:off x="10692744" y="2892022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9B6FE6A-3054-9E4E-8B59-C23BFD42B658}"/>
              </a:ext>
            </a:extLst>
          </p:cNvPr>
          <p:cNvSpPr/>
          <p:nvPr/>
        </p:nvSpPr>
        <p:spPr>
          <a:xfrm>
            <a:off x="6286927" y="3573475"/>
            <a:ext cx="1470212" cy="1340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7F9510D8-FC4C-3648-AECE-3463124415A0}"/>
              </a:ext>
            </a:extLst>
          </p:cNvPr>
          <p:cNvSpPr/>
          <p:nvPr/>
        </p:nvSpPr>
        <p:spPr>
          <a:xfrm>
            <a:off x="6303458" y="3611007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18AAA19E-8A0A-3145-B83E-A121EE4F10A0}"/>
              </a:ext>
            </a:extLst>
          </p:cNvPr>
          <p:cNvSpPr/>
          <p:nvPr/>
        </p:nvSpPr>
        <p:spPr>
          <a:xfrm>
            <a:off x="6771026" y="3611006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FF7D2210-D5DC-6D4D-B3F8-96D3AC5EACE8}"/>
              </a:ext>
            </a:extLst>
          </p:cNvPr>
          <p:cNvSpPr/>
          <p:nvPr/>
        </p:nvSpPr>
        <p:spPr>
          <a:xfrm>
            <a:off x="7262837" y="3611005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508F4561-5F15-5C45-ACAB-A67AFE8A705C}"/>
              </a:ext>
            </a:extLst>
          </p:cNvPr>
          <p:cNvSpPr/>
          <p:nvPr/>
        </p:nvSpPr>
        <p:spPr>
          <a:xfrm>
            <a:off x="6303458" y="4034471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D227F56-DE6B-D840-9F7D-D9E7300AB59D}"/>
              </a:ext>
            </a:extLst>
          </p:cNvPr>
          <p:cNvSpPr/>
          <p:nvPr/>
        </p:nvSpPr>
        <p:spPr>
          <a:xfrm>
            <a:off x="6771026" y="4034470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2E9B3CB2-F63B-2546-81C3-7AC6546E5F00}"/>
              </a:ext>
            </a:extLst>
          </p:cNvPr>
          <p:cNvSpPr/>
          <p:nvPr/>
        </p:nvSpPr>
        <p:spPr>
          <a:xfrm>
            <a:off x="7262837" y="4034469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B84D9A68-7AED-7F4E-8A56-63D6DCBCFD0C}"/>
              </a:ext>
            </a:extLst>
          </p:cNvPr>
          <p:cNvSpPr/>
          <p:nvPr/>
        </p:nvSpPr>
        <p:spPr>
          <a:xfrm>
            <a:off x="6330355" y="4473740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67B8C60-9821-EB4D-979B-8D9F67B60C81}"/>
              </a:ext>
            </a:extLst>
          </p:cNvPr>
          <p:cNvSpPr/>
          <p:nvPr/>
        </p:nvSpPr>
        <p:spPr>
          <a:xfrm>
            <a:off x="6797923" y="4473739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8B24E8B-7F29-3849-939C-11751F272D3F}"/>
              </a:ext>
            </a:extLst>
          </p:cNvPr>
          <p:cNvSpPr/>
          <p:nvPr/>
        </p:nvSpPr>
        <p:spPr>
          <a:xfrm>
            <a:off x="7289734" y="4473738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E037E84-CE01-7E4B-8D26-2745E84D1133}"/>
              </a:ext>
            </a:extLst>
          </p:cNvPr>
          <p:cNvSpPr/>
          <p:nvPr/>
        </p:nvSpPr>
        <p:spPr>
          <a:xfrm>
            <a:off x="7993377" y="3542426"/>
            <a:ext cx="1470212" cy="1340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A8FB718-0150-A548-A401-055E6F2345A7}"/>
              </a:ext>
            </a:extLst>
          </p:cNvPr>
          <p:cNvSpPr/>
          <p:nvPr/>
        </p:nvSpPr>
        <p:spPr>
          <a:xfrm>
            <a:off x="8009908" y="3579958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391F89B-9E96-814E-8B20-0B0709E46B4A}"/>
              </a:ext>
            </a:extLst>
          </p:cNvPr>
          <p:cNvSpPr/>
          <p:nvPr/>
        </p:nvSpPr>
        <p:spPr>
          <a:xfrm>
            <a:off x="8477476" y="3579957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95CD876C-A0CD-B94E-A84C-CE2C7830BB84}"/>
              </a:ext>
            </a:extLst>
          </p:cNvPr>
          <p:cNvSpPr/>
          <p:nvPr/>
        </p:nvSpPr>
        <p:spPr>
          <a:xfrm>
            <a:off x="8969287" y="3579956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838C060-4E47-AB41-913F-8AEF4DC95F57}"/>
              </a:ext>
            </a:extLst>
          </p:cNvPr>
          <p:cNvSpPr/>
          <p:nvPr/>
        </p:nvSpPr>
        <p:spPr>
          <a:xfrm>
            <a:off x="8009908" y="4003422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DB58D4C0-E23B-DD42-8D82-B4486C013DD9}"/>
              </a:ext>
            </a:extLst>
          </p:cNvPr>
          <p:cNvSpPr/>
          <p:nvPr/>
        </p:nvSpPr>
        <p:spPr>
          <a:xfrm>
            <a:off x="8477476" y="4003421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C204DF9E-D9B0-2E4F-9AB3-7B5D3FF33E50}"/>
              </a:ext>
            </a:extLst>
          </p:cNvPr>
          <p:cNvSpPr/>
          <p:nvPr/>
        </p:nvSpPr>
        <p:spPr>
          <a:xfrm>
            <a:off x="8969287" y="4003420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0B1429F3-103C-4044-BAD9-49862DA78095}"/>
              </a:ext>
            </a:extLst>
          </p:cNvPr>
          <p:cNvSpPr/>
          <p:nvPr/>
        </p:nvSpPr>
        <p:spPr>
          <a:xfrm>
            <a:off x="8036805" y="4442691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910B56F4-B478-3A4A-8619-723E4FE3F273}"/>
              </a:ext>
            </a:extLst>
          </p:cNvPr>
          <p:cNvSpPr/>
          <p:nvPr/>
        </p:nvSpPr>
        <p:spPr>
          <a:xfrm>
            <a:off x="8504373" y="4442690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D48A095C-B699-A542-B302-7A33898C351E}"/>
              </a:ext>
            </a:extLst>
          </p:cNvPr>
          <p:cNvSpPr/>
          <p:nvPr/>
        </p:nvSpPr>
        <p:spPr>
          <a:xfrm>
            <a:off x="8996184" y="4442689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69AF07A-05BD-EE4C-86DB-D1515784DBE2}"/>
              </a:ext>
            </a:extLst>
          </p:cNvPr>
          <p:cNvSpPr/>
          <p:nvPr/>
        </p:nvSpPr>
        <p:spPr>
          <a:xfrm>
            <a:off x="9691853" y="3559511"/>
            <a:ext cx="1470212" cy="1340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6E9F6F49-B761-F646-A9C3-0A96274C705A}"/>
              </a:ext>
            </a:extLst>
          </p:cNvPr>
          <p:cNvSpPr/>
          <p:nvPr/>
        </p:nvSpPr>
        <p:spPr>
          <a:xfrm>
            <a:off x="9708384" y="3597043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E85BEF66-59A7-AB47-A203-0447C571D3E3}"/>
              </a:ext>
            </a:extLst>
          </p:cNvPr>
          <p:cNvSpPr/>
          <p:nvPr/>
        </p:nvSpPr>
        <p:spPr>
          <a:xfrm>
            <a:off x="10175952" y="3597042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E3005CF8-A0EB-844E-8439-D31AD9C969A2}"/>
              </a:ext>
            </a:extLst>
          </p:cNvPr>
          <p:cNvSpPr/>
          <p:nvPr/>
        </p:nvSpPr>
        <p:spPr>
          <a:xfrm>
            <a:off x="10667763" y="3597041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F82E40B9-73E1-FF4A-96D9-705477E295D8}"/>
              </a:ext>
            </a:extLst>
          </p:cNvPr>
          <p:cNvSpPr/>
          <p:nvPr/>
        </p:nvSpPr>
        <p:spPr>
          <a:xfrm>
            <a:off x="9708384" y="4020507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CDA9C4A8-F1ED-E24B-95DB-07C591A1EB89}"/>
              </a:ext>
            </a:extLst>
          </p:cNvPr>
          <p:cNvSpPr/>
          <p:nvPr/>
        </p:nvSpPr>
        <p:spPr>
          <a:xfrm>
            <a:off x="10175952" y="4020506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DC521702-8F66-694D-83A9-7E996779E15D}"/>
              </a:ext>
            </a:extLst>
          </p:cNvPr>
          <p:cNvSpPr/>
          <p:nvPr/>
        </p:nvSpPr>
        <p:spPr>
          <a:xfrm>
            <a:off x="10667763" y="4020505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ED6E758F-4F34-B14A-BC8C-D5B3C8AA7C8F}"/>
              </a:ext>
            </a:extLst>
          </p:cNvPr>
          <p:cNvSpPr/>
          <p:nvPr/>
        </p:nvSpPr>
        <p:spPr>
          <a:xfrm>
            <a:off x="9735281" y="4459776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1DA62CDC-54D3-7148-AEC5-DDCBF8C6FED5}"/>
              </a:ext>
            </a:extLst>
          </p:cNvPr>
          <p:cNvSpPr/>
          <p:nvPr/>
        </p:nvSpPr>
        <p:spPr>
          <a:xfrm>
            <a:off x="10202849" y="4459775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136696F-DCCC-854E-9D42-135B8877DFD1}"/>
              </a:ext>
            </a:extLst>
          </p:cNvPr>
          <p:cNvSpPr/>
          <p:nvPr/>
        </p:nvSpPr>
        <p:spPr>
          <a:xfrm>
            <a:off x="10694660" y="4459774"/>
            <a:ext cx="431138" cy="4111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9" name="燕尾形箭头 88">
            <a:extLst>
              <a:ext uri="{FF2B5EF4-FFF2-40B4-BE49-F238E27FC236}">
                <a16:creationId xmlns:a16="http://schemas.microsoft.com/office/drawing/2014/main" id="{98B98781-5407-884D-BECC-8BE1E935A83D}"/>
              </a:ext>
            </a:extLst>
          </p:cNvPr>
          <p:cNvSpPr/>
          <p:nvPr/>
        </p:nvSpPr>
        <p:spPr>
          <a:xfrm>
            <a:off x="1605025" y="3049437"/>
            <a:ext cx="722222" cy="601776"/>
          </a:xfrm>
          <a:prstGeom prst="notch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0" name="燕尾形箭头 89">
            <a:extLst>
              <a:ext uri="{FF2B5EF4-FFF2-40B4-BE49-F238E27FC236}">
                <a16:creationId xmlns:a16="http://schemas.microsoft.com/office/drawing/2014/main" id="{FF477675-B040-CC4C-84F8-324D015046B6}"/>
              </a:ext>
            </a:extLst>
          </p:cNvPr>
          <p:cNvSpPr/>
          <p:nvPr/>
        </p:nvSpPr>
        <p:spPr>
          <a:xfrm>
            <a:off x="5321462" y="3077734"/>
            <a:ext cx="722222" cy="601776"/>
          </a:xfrm>
          <a:prstGeom prst="notch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81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AF91-192F-2242-97C2-69651BC1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可行性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31DEB-36DD-A54B-85F4-E232D94D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2B50B-9FB4-6840-A7DF-B5748EC9EB40}"/>
              </a:ext>
            </a:extLst>
          </p:cNvPr>
          <p:cNvSpPr txBox="1"/>
          <p:nvPr/>
        </p:nvSpPr>
        <p:spPr>
          <a:xfrm>
            <a:off x="4082422" y="3001494"/>
            <a:ext cx="3566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N" dirty="0"/>
              <a:t>如何通过机械状态表示信息</a:t>
            </a:r>
            <a:r>
              <a:rPr lang="zh-CN" altLang="en-US" dirty="0"/>
              <a:t>？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如何组织状态，信息如何流动？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通过状态机进行运算？</a:t>
            </a:r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03FA5F-7E1C-ED4F-B5ED-63DD7955A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4" y="2769706"/>
            <a:ext cx="3131828" cy="2126680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9E52C007-5BE7-324E-8A92-E8E4D259DEAC}"/>
              </a:ext>
            </a:extLst>
          </p:cNvPr>
          <p:cNvSpPr/>
          <p:nvPr/>
        </p:nvSpPr>
        <p:spPr>
          <a:xfrm>
            <a:off x="8960723" y="2726672"/>
            <a:ext cx="1764000" cy="972000"/>
          </a:xfrm>
          <a:prstGeom prst="triangle">
            <a:avLst/>
          </a:prstGeom>
          <a:solidFill>
            <a:srgbClr val="0D35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9883DDB1-2D85-7F47-B010-23F28AA06BBD}"/>
              </a:ext>
            </a:extLst>
          </p:cNvPr>
          <p:cNvSpPr/>
          <p:nvPr/>
        </p:nvSpPr>
        <p:spPr>
          <a:xfrm>
            <a:off x="8078723" y="3694670"/>
            <a:ext cx="1764000" cy="972000"/>
          </a:xfrm>
          <a:prstGeom prst="triangle">
            <a:avLst/>
          </a:prstGeom>
          <a:solidFill>
            <a:srgbClr val="016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5F711F48-D5E8-0544-99B2-A1242AA79A0E}"/>
              </a:ext>
            </a:extLst>
          </p:cNvPr>
          <p:cNvSpPr/>
          <p:nvPr/>
        </p:nvSpPr>
        <p:spPr>
          <a:xfrm>
            <a:off x="9835999" y="3685420"/>
            <a:ext cx="1764000" cy="972000"/>
          </a:xfrm>
          <a:prstGeom prst="triangle">
            <a:avLst/>
          </a:prstGeom>
          <a:solidFill>
            <a:srgbClr val="2BB0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C0DC3-9100-4145-94D9-B3E1237C76CD}"/>
              </a:ext>
            </a:extLst>
          </p:cNvPr>
          <p:cNvSpPr txBox="1"/>
          <p:nvPr/>
        </p:nvSpPr>
        <p:spPr>
          <a:xfrm>
            <a:off x="8560613" y="413476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chemeClr val="bg1"/>
                </a:solidFill>
              </a:rPr>
              <a:t>控制论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A84B7-A44A-EB45-BBAD-23EE3F621799}"/>
              </a:ext>
            </a:extLst>
          </p:cNvPr>
          <p:cNvSpPr txBox="1"/>
          <p:nvPr/>
        </p:nvSpPr>
        <p:spPr>
          <a:xfrm>
            <a:off x="10236108" y="41347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chemeClr val="bg1"/>
                </a:solidFill>
              </a:rPr>
              <a:t>计算理论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59EBB-4757-674D-9700-79701C3BFE92}"/>
              </a:ext>
            </a:extLst>
          </p:cNvPr>
          <p:cNvSpPr txBox="1"/>
          <p:nvPr/>
        </p:nvSpPr>
        <p:spPr>
          <a:xfrm>
            <a:off x="9370294" y="32494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chemeClr val="bg1"/>
                </a:solidFill>
              </a:rPr>
              <a:t>信息论</a:t>
            </a:r>
          </a:p>
        </p:txBody>
      </p:sp>
      <p:pic>
        <p:nvPicPr>
          <p:cNvPr id="7174" name="Picture 6" descr="神经网络入门- 阮一峰的网络日志">
            <a:extLst>
              <a:ext uri="{FF2B5EF4-FFF2-40B4-BE49-F238E27FC236}">
                <a16:creationId xmlns:a16="http://schemas.microsoft.com/office/drawing/2014/main" id="{3A08B3C4-0CBD-D143-BBA5-DA7D0CD21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666" y="3762330"/>
            <a:ext cx="560978" cy="57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182670-273A-164F-A2B6-264BD6DF5F78}"/>
              </a:ext>
            </a:extLst>
          </p:cNvPr>
          <p:cNvSpPr/>
          <p:nvPr/>
        </p:nvSpPr>
        <p:spPr>
          <a:xfrm>
            <a:off x="9474361" y="4977098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1+3</a:t>
            </a:r>
            <a:endParaRPr lang="en-CN" sz="2400" b="1" dirty="0"/>
          </a:p>
        </p:txBody>
      </p:sp>
    </p:spTree>
    <p:extLst>
      <p:ext uri="{BB962C8B-B14F-4D97-AF65-F5344CB8AC3E}">
        <p14:creationId xmlns:p14="http://schemas.microsoft.com/office/powerpoint/2010/main" val="212202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17" grpId="0" animBg="1"/>
      <p:bldP spid="18" grpId="0" animBg="1"/>
      <p:bldP spid="20" grpId="0"/>
      <p:bldP spid="21" grpId="0"/>
      <p:bldP spid="2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1450" indent="-171450"/>
            <a:r>
              <a:rPr lang="zh-CN" altLang="en-US" dirty="0"/>
              <a:t>明确需求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7" name="图片 10">
            <a:extLst>
              <a:ext uri="{FF2B5EF4-FFF2-40B4-BE49-F238E27FC236}">
                <a16:creationId xmlns:a16="http://schemas.microsoft.com/office/drawing/2014/main" id="{8F3BA632-2551-BD46-8EB6-1D98E13856A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4569" y="1527869"/>
            <a:ext cx="540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ED8137-AA96-CC44-9482-393F70522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393" y="1762979"/>
            <a:ext cx="1669360" cy="166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43666-14CB-614E-985F-5BF8CB8F74DE}"/>
              </a:ext>
            </a:extLst>
          </p:cNvPr>
          <p:cNvSpPr txBox="1"/>
          <p:nvPr/>
        </p:nvSpPr>
        <p:spPr>
          <a:xfrm>
            <a:off x="7732058" y="2413337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绕开智能</a:t>
            </a:r>
            <a:r>
              <a:rPr lang="zh-CN" altLang="en-US" dirty="0"/>
              <a:t>的定义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7D58A-A9C0-AB4F-A75B-D0CF314537CA}"/>
              </a:ext>
            </a:extLst>
          </p:cNvPr>
          <p:cNvSpPr txBox="1"/>
          <p:nvPr/>
        </p:nvSpPr>
        <p:spPr>
          <a:xfrm>
            <a:off x="7732057" y="3265249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定义了测量标准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3386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8CDD-8131-694D-ADEF-9D4C9F72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路径选择：符号主义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2AF7-185E-E846-8611-A65F9D90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9BAAC1-FFB7-5346-A704-7440E0393607}"/>
              </a:ext>
            </a:extLst>
          </p:cNvPr>
          <p:cNvSpPr/>
          <p:nvPr/>
        </p:nvSpPr>
        <p:spPr>
          <a:xfrm>
            <a:off x="3134656" y="2790660"/>
            <a:ext cx="69308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ea typeface="SimSun" panose="02010600030101010101" pitchFamily="2" charset="-122"/>
                <a:cs typeface="Times New Roman" panose="02020603050405020304" pitchFamily="18" charset="0"/>
              </a:rPr>
              <a:t>又称为逻辑主义，认为智能源于逻辑，知识可以通过符号进行表达和演变，推理过程即为符号操作变换的过程，可以通过计算机将人类的知识表达出来并加以转换，从而实现人工智能。</a:t>
            </a:r>
            <a:r>
              <a:rPr lang="en-CN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9F036-37B5-CB4C-A97B-1D4170614AA5}"/>
              </a:ext>
            </a:extLst>
          </p:cNvPr>
          <p:cNvSpPr txBox="1"/>
          <p:nvPr/>
        </p:nvSpPr>
        <p:spPr>
          <a:xfrm>
            <a:off x="4206519" y="5135014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代表应用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：搜索引擎</a:t>
            </a: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en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专家库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EBA44-792D-A042-BCD5-CC0E20237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272175"/>
            <a:ext cx="2347596" cy="303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8CDD-8131-694D-ADEF-9D4C9F72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路径选择：连接主义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2AF7-185E-E846-8611-A65F9D90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54AA66-360C-5B4F-946A-AFD124E5D615}"/>
              </a:ext>
            </a:extLst>
          </p:cNvPr>
          <p:cNvSpPr/>
          <p:nvPr/>
        </p:nvSpPr>
        <p:spPr>
          <a:xfrm>
            <a:off x="3185160" y="2782669"/>
            <a:ext cx="5562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ea typeface="SimSun" panose="02010600030101010101" pitchFamily="2" charset="-122"/>
                <a:cs typeface="Times New Roman" panose="02020603050405020304" pitchFamily="18" charset="0"/>
              </a:rPr>
              <a:t>认为智能源于仿生学，特别是对人脑的模拟，通过对人脑结构的模拟可以产生智能。</a:t>
            </a:r>
            <a:r>
              <a:rPr lang="en-CN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0CDF6-AD31-404A-9E5A-04D590361162}"/>
              </a:ext>
            </a:extLst>
          </p:cNvPr>
          <p:cNvSpPr txBox="1"/>
          <p:nvPr/>
        </p:nvSpPr>
        <p:spPr>
          <a:xfrm>
            <a:off x="3785413" y="5247761"/>
            <a:ext cx="43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代表应用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：神经网络</a:t>
            </a: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深度学习</a:t>
            </a:r>
            <a:endParaRPr lang="en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94883-09E6-DD4C-9AE9-F5ED85631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328922"/>
            <a:ext cx="2297279" cy="29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8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1299-4F24-DF46-B00F-C8329EFF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路径选择</a:t>
            </a:r>
            <a:r>
              <a:rPr lang="zh-CN" altLang="en-US" dirty="0"/>
              <a:t>：</a:t>
            </a:r>
            <a:r>
              <a:rPr lang="en-CN" dirty="0"/>
              <a:t>行为主义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51C45-6463-B34E-9FFB-B1BF4BAF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7AE83-49BC-2547-BAD4-0017E1C3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069" y="2251039"/>
            <a:ext cx="3644315" cy="1505502"/>
          </a:xfrm>
          <a:prstGeom prst="rect">
            <a:avLst/>
          </a:prstGeom>
        </p:spPr>
      </p:pic>
      <p:pic>
        <p:nvPicPr>
          <p:cNvPr id="8194" name="Picture 2" descr="强化学习入门- Thoughtworks洞见">
            <a:extLst>
              <a:ext uri="{FF2B5EF4-FFF2-40B4-BE49-F238E27FC236}">
                <a16:creationId xmlns:a16="http://schemas.microsoft.com/office/drawing/2014/main" id="{C379F350-80F3-814C-A3BB-CAFA22B1F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71" y="2076690"/>
            <a:ext cx="43815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49C4D-1BB9-7840-A65F-11B452C79F8B}"/>
              </a:ext>
            </a:extLst>
          </p:cNvPr>
          <p:cNvSpPr txBox="1"/>
          <p:nvPr/>
        </p:nvSpPr>
        <p:spPr>
          <a:xfrm>
            <a:off x="4451966" y="5327579"/>
            <a:ext cx="3286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代表应用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Alpha Zero</a:t>
            </a:r>
            <a:endParaRPr lang="en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0288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622f374c-e049-429a-8c16-4c23a7e903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自定义 9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1F67"/>
      </a:accent1>
      <a:accent2>
        <a:srgbClr val="003BBE"/>
      </a:accent2>
      <a:accent3>
        <a:srgbClr val="44C5FF"/>
      </a:accent3>
      <a:accent4>
        <a:srgbClr val="9BE1FC"/>
      </a:accent4>
      <a:accent5>
        <a:srgbClr val="646464"/>
      </a:accent5>
      <a:accent6>
        <a:srgbClr val="A3A3A3"/>
      </a:accent6>
      <a:hlink>
        <a:srgbClr val="1D4787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622f374c-e049-429a-8c16-4c23a7e90396-default" id="{3E5385D7-C548-C447-B555-15FE700899E6}" vid="{85E11D02-FA1C-4246-8642-B734FD8C0DF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主题5</Template>
  <TotalTime>11389</TotalTime>
  <Words>848</Words>
  <Application>Microsoft Macintosh PowerPoint</Application>
  <PresentationFormat>宽屏</PresentationFormat>
  <Paragraphs>309</Paragraphs>
  <Slides>42</Slides>
  <Notes>9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SimSun</vt:lpstr>
      <vt:lpstr>微软雅黑</vt:lpstr>
      <vt:lpstr>FangSong</vt:lpstr>
      <vt:lpstr>Arial</vt:lpstr>
      <vt:lpstr>Calibri</vt:lpstr>
      <vt:lpstr>Cambria Math</vt:lpstr>
      <vt:lpstr>Helvetica</vt:lpstr>
      <vt:lpstr>Helvetica Neue</vt:lpstr>
      <vt:lpstr>Impact</vt:lpstr>
      <vt:lpstr>主题5</vt:lpstr>
      <vt:lpstr>think-cell Slide</vt:lpstr>
      <vt:lpstr>PowerPoint 演示文稿</vt:lpstr>
      <vt:lpstr>大纲</vt:lpstr>
      <vt:lpstr>起源与发展</vt:lpstr>
      <vt:lpstr>创意</vt:lpstr>
      <vt:lpstr>可行性</vt:lpstr>
      <vt:lpstr>明确需求</vt:lpstr>
      <vt:lpstr>路径选择：符号主义</vt:lpstr>
      <vt:lpstr>路径选择：连接主义</vt:lpstr>
      <vt:lpstr>路径选择：行为主义</vt:lpstr>
      <vt:lpstr>行为主义</vt:lpstr>
      <vt:lpstr>三起三落</vt:lpstr>
      <vt:lpstr>机器学习：找规律</vt:lpstr>
      <vt:lpstr>如何找规律？</vt:lpstr>
      <vt:lpstr>如何找规律？</vt:lpstr>
      <vt:lpstr>如何找规律？</vt:lpstr>
      <vt:lpstr>案例一：销售预测</vt:lpstr>
      <vt:lpstr>时序预测原理</vt:lpstr>
      <vt:lpstr>解题：先看走势图</vt:lpstr>
      <vt:lpstr>解题：数据分解</vt:lpstr>
      <vt:lpstr>解题演示</vt:lpstr>
      <vt:lpstr>总结讨论</vt:lpstr>
      <vt:lpstr>案例二：人脸识别</vt:lpstr>
      <vt:lpstr> 人脸检测</vt:lpstr>
      <vt:lpstr>人脸对齐</vt:lpstr>
      <vt:lpstr>特征提取</vt:lpstr>
      <vt:lpstr>特征比对</vt:lpstr>
      <vt:lpstr>Demo与思考</vt:lpstr>
      <vt:lpstr>问题 : 哪个更难？</vt:lpstr>
      <vt:lpstr>当前AI智力水平如何？</vt:lpstr>
      <vt:lpstr>传统安全</vt:lpstr>
      <vt:lpstr> File base：B2M</vt:lpstr>
      <vt:lpstr>内容分析</vt:lpstr>
      <vt:lpstr>趋势Projects</vt:lpstr>
      <vt:lpstr>新安全</vt:lpstr>
      <vt:lpstr>总结</vt:lpstr>
      <vt:lpstr>QQ</vt:lpstr>
      <vt:lpstr>Thanks</vt:lpstr>
      <vt:lpstr>Backlog</vt:lpstr>
      <vt:lpstr>Preface</vt:lpstr>
      <vt:lpstr>Least square method</vt:lpstr>
      <vt:lpstr>异或问题</vt:lpstr>
      <vt:lpstr>神经元</vt:lpstr>
    </vt:vector>
  </TitlesOfParts>
  <Manager>iSlide</Manager>
  <Company/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XXXX大数据科技公司 简介</dc:title>
  <dc:creator>Microsoft Office User</dc:creator>
  <cp:lastModifiedBy>Jim Xie (RD-CN)</cp:lastModifiedBy>
  <cp:revision>1143</cp:revision>
  <cp:lastPrinted>2019-04-29T16:00:00Z</cp:lastPrinted>
  <dcterms:created xsi:type="dcterms:W3CDTF">2020-02-28T02:33:51Z</dcterms:created>
  <dcterms:modified xsi:type="dcterms:W3CDTF">2021-07-28T06:50:38Z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